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Red Hat Display" charset="1" panose="02010503040201060303"/>
      <p:regular r:id="rId19"/>
    </p:embeddedFont>
    <p:embeddedFont>
      <p:font typeface="Cheddar" charset="1" panose="00000000000000000000"/>
      <p:regular r:id="rId20"/>
    </p:embeddedFont>
    <p:embeddedFont>
      <p:font typeface="Open Sans" charset="1" panose="020B0606030504020204"/>
      <p:regular r:id="rId21"/>
    </p:embeddedFont>
    <p:embeddedFont>
      <p:font typeface="Red Hat Display Bold" charset="1" panose="02010803040201060303"/>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png>
</file>

<file path=ppt/media/image24.svg>
</file>

<file path=ppt/media/image3.pn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20.png" Type="http://schemas.openxmlformats.org/officeDocument/2006/relationships/image"/><Relationship Id="rId5" Target="../media/image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21.svg" Type="http://schemas.openxmlformats.org/officeDocument/2006/relationships/image"/><Relationship Id="rId5" Target="../media/image22.png" Type="http://schemas.openxmlformats.org/officeDocument/2006/relationships/image"/><Relationship Id="rId6" Target="../media/image23.png" Type="http://schemas.openxmlformats.org/officeDocument/2006/relationships/image"/><Relationship Id="rId7" Target="../media/image2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7.png" Type="http://schemas.openxmlformats.org/officeDocument/2006/relationships/image"/><Relationship Id="rId5" Target="../media/image6.pn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11.png" Type="http://schemas.openxmlformats.org/officeDocument/2006/relationships/image"/><Relationship Id="rId6" Target="../media/image12.png" Type="http://schemas.openxmlformats.org/officeDocument/2006/relationships/image"/><Relationship Id="rId7" Target="../media/image13.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2.png" Type="http://schemas.openxmlformats.org/officeDocument/2006/relationships/image"/><Relationship Id="rId5"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 Id="rId4" Target="../media/image2.png" Type="http://schemas.openxmlformats.org/officeDocument/2006/relationships/image"/><Relationship Id="rId5"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7.png" Type="http://schemas.openxmlformats.org/officeDocument/2006/relationships/image"/><Relationship Id="rId5" Target="../media/image6.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png" Type="http://schemas.openxmlformats.org/officeDocument/2006/relationships/image"/><Relationship Id="rId4" Target="../media/image2.png" Type="http://schemas.openxmlformats.org/officeDocument/2006/relationships/image"/><Relationship Id="rId5" Target="../media/image6.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90835" y="8448529"/>
            <a:ext cx="20067296" cy="4515142"/>
          </a:xfrm>
          <a:custGeom>
            <a:avLst/>
            <a:gdLst/>
            <a:ahLst/>
            <a:cxnLst/>
            <a:rect r="r" b="b" t="t" l="l"/>
            <a:pathLst>
              <a:path h="4515142" w="20067296">
                <a:moveTo>
                  <a:pt x="0" y="0"/>
                </a:moveTo>
                <a:lnTo>
                  <a:pt x="20067296" y="0"/>
                </a:lnTo>
                <a:lnTo>
                  <a:pt x="20067296" y="4515142"/>
                </a:lnTo>
                <a:lnTo>
                  <a:pt x="0" y="4515142"/>
                </a:lnTo>
                <a:lnTo>
                  <a:pt x="0" y="0"/>
                </a:lnTo>
                <a:close/>
              </a:path>
            </a:pathLst>
          </a:custGeom>
          <a:blipFill>
            <a:blip r:embed="rId3"/>
            <a:stretch>
              <a:fillRect l="0" t="0" r="0" b="0"/>
            </a:stretch>
          </a:blipFill>
        </p:spPr>
      </p:sp>
      <p:sp>
        <p:nvSpPr>
          <p:cNvPr name="Freeform 4" id="4"/>
          <p:cNvSpPr/>
          <p:nvPr/>
        </p:nvSpPr>
        <p:spPr>
          <a:xfrm flipH="false" flipV="false" rot="738822">
            <a:off x="-1817610" y="6177669"/>
            <a:ext cx="8410394" cy="6607266"/>
          </a:xfrm>
          <a:custGeom>
            <a:avLst/>
            <a:gdLst/>
            <a:ahLst/>
            <a:cxnLst/>
            <a:rect r="r" b="b" t="t" l="l"/>
            <a:pathLst>
              <a:path h="6607266" w="8410394">
                <a:moveTo>
                  <a:pt x="0" y="0"/>
                </a:moveTo>
                <a:lnTo>
                  <a:pt x="8410394" y="0"/>
                </a:lnTo>
                <a:lnTo>
                  <a:pt x="8410394" y="6607266"/>
                </a:lnTo>
                <a:lnTo>
                  <a:pt x="0" y="6607266"/>
                </a:lnTo>
                <a:lnTo>
                  <a:pt x="0" y="0"/>
                </a:lnTo>
                <a:close/>
              </a:path>
            </a:pathLst>
          </a:custGeom>
          <a:blipFill>
            <a:blip r:embed="rId4"/>
            <a:stretch>
              <a:fillRect l="0" t="0" r="0" b="0"/>
            </a:stretch>
          </a:blipFill>
        </p:spPr>
      </p:sp>
      <p:sp>
        <p:nvSpPr>
          <p:cNvPr name="Freeform 5" id="5"/>
          <p:cNvSpPr/>
          <p:nvPr/>
        </p:nvSpPr>
        <p:spPr>
          <a:xfrm flipH="false" flipV="true" rot="0">
            <a:off x="-889648" y="-2677718"/>
            <a:ext cx="20067296" cy="4515142"/>
          </a:xfrm>
          <a:custGeom>
            <a:avLst/>
            <a:gdLst/>
            <a:ahLst/>
            <a:cxnLst/>
            <a:rect r="r" b="b" t="t" l="l"/>
            <a:pathLst>
              <a:path h="4515142" w="20067296">
                <a:moveTo>
                  <a:pt x="0" y="4515141"/>
                </a:moveTo>
                <a:lnTo>
                  <a:pt x="20067296" y="4515141"/>
                </a:lnTo>
                <a:lnTo>
                  <a:pt x="20067296" y="0"/>
                </a:lnTo>
                <a:lnTo>
                  <a:pt x="0" y="0"/>
                </a:lnTo>
                <a:lnTo>
                  <a:pt x="0" y="4515141"/>
                </a:lnTo>
                <a:close/>
              </a:path>
            </a:pathLst>
          </a:custGeom>
          <a:blipFill>
            <a:blip r:embed="rId3"/>
            <a:stretch>
              <a:fillRect l="0" t="0" r="0" b="0"/>
            </a:stretch>
          </a:blipFill>
        </p:spPr>
      </p:sp>
      <p:sp>
        <p:nvSpPr>
          <p:cNvPr name="Freeform 6" id="6"/>
          <p:cNvSpPr/>
          <p:nvPr/>
        </p:nvSpPr>
        <p:spPr>
          <a:xfrm flipH="false" flipV="false" rot="0">
            <a:off x="1540227" y="6390599"/>
            <a:ext cx="4755628" cy="4115448"/>
          </a:xfrm>
          <a:custGeom>
            <a:avLst/>
            <a:gdLst/>
            <a:ahLst/>
            <a:cxnLst/>
            <a:rect r="r" b="b" t="t" l="l"/>
            <a:pathLst>
              <a:path h="4115448" w="4755628">
                <a:moveTo>
                  <a:pt x="0" y="0"/>
                </a:moveTo>
                <a:lnTo>
                  <a:pt x="4755628" y="0"/>
                </a:lnTo>
                <a:lnTo>
                  <a:pt x="4755628" y="4115447"/>
                </a:lnTo>
                <a:lnTo>
                  <a:pt x="0" y="4115447"/>
                </a:lnTo>
                <a:lnTo>
                  <a:pt x="0" y="0"/>
                </a:lnTo>
                <a:close/>
              </a:path>
            </a:pathLst>
          </a:custGeom>
          <a:blipFill>
            <a:blip r:embed="rId5"/>
            <a:stretch>
              <a:fillRect l="0" t="0" r="0" b="0"/>
            </a:stretch>
          </a:blipFill>
        </p:spPr>
      </p:sp>
      <p:sp>
        <p:nvSpPr>
          <p:cNvPr name="TextBox 7" id="7"/>
          <p:cNvSpPr txBox="true"/>
          <p:nvPr/>
        </p:nvSpPr>
        <p:spPr>
          <a:xfrm rot="0">
            <a:off x="6386690" y="1936900"/>
            <a:ext cx="5514620" cy="612702"/>
          </a:xfrm>
          <a:prstGeom prst="rect">
            <a:avLst/>
          </a:prstGeom>
        </p:spPr>
        <p:txBody>
          <a:bodyPr anchor="t" rtlCol="false" tIns="0" lIns="0" bIns="0" rIns="0">
            <a:spAutoFit/>
          </a:bodyPr>
          <a:lstStyle/>
          <a:p>
            <a:pPr algn="ctr">
              <a:lnSpc>
                <a:spcPts val="5078"/>
              </a:lnSpc>
            </a:pPr>
            <a:r>
              <a:rPr lang="en-US" sz="3627">
                <a:solidFill>
                  <a:srgbClr val="FFFFFF"/>
                </a:solidFill>
                <a:latin typeface="Red Hat Display"/>
                <a:ea typeface="Red Hat Display"/>
                <a:cs typeface="Red Hat Display"/>
                <a:sym typeface="Red Hat Display"/>
              </a:rPr>
              <a:t>TUGAS 2</a:t>
            </a:r>
          </a:p>
        </p:txBody>
      </p:sp>
      <p:sp>
        <p:nvSpPr>
          <p:cNvPr name="Freeform 8" id="8"/>
          <p:cNvSpPr/>
          <p:nvPr/>
        </p:nvSpPr>
        <p:spPr>
          <a:xfrm flipH="true" flipV="true" rot="738822">
            <a:off x="11445681" y="-1856902"/>
            <a:ext cx="8410394" cy="6607266"/>
          </a:xfrm>
          <a:custGeom>
            <a:avLst/>
            <a:gdLst/>
            <a:ahLst/>
            <a:cxnLst/>
            <a:rect r="r" b="b" t="t" l="l"/>
            <a:pathLst>
              <a:path h="6607266" w="8410394">
                <a:moveTo>
                  <a:pt x="8410394" y="6607266"/>
                </a:moveTo>
                <a:lnTo>
                  <a:pt x="0" y="6607266"/>
                </a:lnTo>
                <a:lnTo>
                  <a:pt x="0" y="0"/>
                </a:lnTo>
                <a:lnTo>
                  <a:pt x="8410394" y="0"/>
                </a:lnTo>
                <a:lnTo>
                  <a:pt x="8410394" y="6607266"/>
                </a:lnTo>
                <a:close/>
              </a:path>
            </a:pathLst>
          </a:custGeom>
          <a:blipFill>
            <a:blip r:embed="rId4"/>
            <a:stretch>
              <a:fillRect l="0" t="0" r="0" b="0"/>
            </a:stretch>
          </a:blipFill>
        </p:spPr>
      </p:sp>
      <p:sp>
        <p:nvSpPr>
          <p:cNvPr name="Freeform 9" id="9"/>
          <p:cNvSpPr/>
          <p:nvPr/>
        </p:nvSpPr>
        <p:spPr>
          <a:xfrm flipH="false" flipV="false" rot="0">
            <a:off x="11901310" y="218865"/>
            <a:ext cx="4755628" cy="4115448"/>
          </a:xfrm>
          <a:custGeom>
            <a:avLst/>
            <a:gdLst/>
            <a:ahLst/>
            <a:cxnLst/>
            <a:rect r="r" b="b" t="t" l="l"/>
            <a:pathLst>
              <a:path h="4115448" w="4755628">
                <a:moveTo>
                  <a:pt x="0" y="0"/>
                </a:moveTo>
                <a:lnTo>
                  <a:pt x="4755628" y="0"/>
                </a:lnTo>
                <a:lnTo>
                  <a:pt x="4755628" y="4115448"/>
                </a:lnTo>
                <a:lnTo>
                  <a:pt x="0" y="4115448"/>
                </a:lnTo>
                <a:lnTo>
                  <a:pt x="0" y="0"/>
                </a:lnTo>
                <a:close/>
              </a:path>
            </a:pathLst>
          </a:custGeom>
          <a:blipFill>
            <a:blip r:embed="rId5"/>
            <a:stretch>
              <a:fillRect l="0" t="0" r="0" b="0"/>
            </a:stretch>
          </a:blipFill>
        </p:spPr>
      </p:sp>
      <p:sp>
        <p:nvSpPr>
          <p:cNvPr name="TextBox 10" id="10"/>
          <p:cNvSpPr txBox="true"/>
          <p:nvPr/>
        </p:nvSpPr>
        <p:spPr>
          <a:xfrm rot="0">
            <a:off x="4009097" y="5305425"/>
            <a:ext cx="10270026" cy="3438049"/>
          </a:xfrm>
          <a:prstGeom prst="rect">
            <a:avLst/>
          </a:prstGeom>
        </p:spPr>
        <p:txBody>
          <a:bodyPr anchor="t" rtlCol="false" tIns="0" lIns="0" bIns="0" rIns="0">
            <a:spAutoFit/>
          </a:bodyPr>
          <a:lstStyle/>
          <a:p>
            <a:pPr algn="ctr">
              <a:lnSpc>
                <a:spcPts val="11948"/>
              </a:lnSpc>
            </a:pPr>
            <a:r>
              <a:rPr lang="en-US" sz="13733">
                <a:solidFill>
                  <a:srgbClr val="FF66C4"/>
                </a:solidFill>
                <a:latin typeface="Cheddar"/>
                <a:ea typeface="Cheddar"/>
                <a:cs typeface="Cheddar"/>
                <a:sym typeface="Cheddar"/>
              </a:rPr>
              <a:t>ARTIFICIAL INTELLIGENCE</a:t>
            </a:r>
          </a:p>
        </p:txBody>
      </p:sp>
      <p:sp>
        <p:nvSpPr>
          <p:cNvPr name="TextBox 11" id="11"/>
          <p:cNvSpPr txBox="true"/>
          <p:nvPr/>
        </p:nvSpPr>
        <p:spPr>
          <a:xfrm rot="0">
            <a:off x="4491380" y="2549091"/>
            <a:ext cx="9305461" cy="2173596"/>
          </a:xfrm>
          <a:prstGeom prst="rect">
            <a:avLst/>
          </a:prstGeom>
        </p:spPr>
        <p:txBody>
          <a:bodyPr anchor="t" rtlCol="false" tIns="0" lIns="0" bIns="0" rIns="0">
            <a:spAutoFit/>
          </a:bodyPr>
          <a:lstStyle/>
          <a:p>
            <a:pPr algn="ctr">
              <a:lnSpc>
                <a:spcPts val="8295"/>
              </a:lnSpc>
            </a:pPr>
            <a:r>
              <a:rPr lang="en-US" sz="5925">
                <a:solidFill>
                  <a:srgbClr val="FFFFFF"/>
                </a:solidFill>
                <a:latin typeface="Cheddar"/>
                <a:ea typeface="Cheddar"/>
                <a:cs typeface="Cheddar"/>
                <a:sym typeface="Cheddar"/>
              </a:rPr>
              <a:t>RIZKY YUSMANSYAH</a:t>
            </a:r>
          </a:p>
          <a:p>
            <a:pPr algn="ctr">
              <a:lnSpc>
                <a:spcPts val="8295"/>
              </a:lnSpc>
            </a:pPr>
            <a:r>
              <a:rPr lang="en-US" sz="5925">
                <a:solidFill>
                  <a:srgbClr val="FFFFFF"/>
                </a:solidFill>
                <a:latin typeface="Cheddar"/>
                <a:ea typeface="Cheddar"/>
                <a:cs typeface="Cheddar"/>
                <a:sym typeface="Cheddar"/>
              </a:rPr>
              <a:t>2208107010024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889648" y="8428445"/>
            <a:ext cx="20067296" cy="4515142"/>
          </a:xfrm>
          <a:custGeom>
            <a:avLst/>
            <a:gdLst/>
            <a:ahLst/>
            <a:cxnLst/>
            <a:rect r="r" b="b" t="t" l="l"/>
            <a:pathLst>
              <a:path h="4515142" w="20067296">
                <a:moveTo>
                  <a:pt x="0" y="0"/>
                </a:moveTo>
                <a:lnTo>
                  <a:pt x="20067296" y="0"/>
                </a:lnTo>
                <a:lnTo>
                  <a:pt x="20067296" y="4515142"/>
                </a:lnTo>
                <a:lnTo>
                  <a:pt x="0" y="4515142"/>
                </a:lnTo>
                <a:lnTo>
                  <a:pt x="0" y="0"/>
                </a:lnTo>
                <a:close/>
              </a:path>
            </a:pathLst>
          </a:custGeom>
          <a:blipFill>
            <a:blip r:embed="rId3"/>
            <a:stretch>
              <a:fillRect l="0" t="0" r="0" b="0"/>
            </a:stretch>
          </a:blipFill>
        </p:spPr>
      </p:sp>
      <p:sp>
        <p:nvSpPr>
          <p:cNvPr name="Freeform 4" id="4"/>
          <p:cNvSpPr/>
          <p:nvPr/>
        </p:nvSpPr>
        <p:spPr>
          <a:xfrm flipH="false" flipV="false" rot="0">
            <a:off x="1028700" y="2178028"/>
            <a:ext cx="9791688" cy="1848181"/>
          </a:xfrm>
          <a:custGeom>
            <a:avLst/>
            <a:gdLst/>
            <a:ahLst/>
            <a:cxnLst/>
            <a:rect r="r" b="b" t="t" l="l"/>
            <a:pathLst>
              <a:path h="1848181" w="9791688">
                <a:moveTo>
                  <a:pt x="0" y="0"/>
                </a:moveTo>
                <a:lnTo>
                  <a:pt x="9791688" y="0"/>
                </a:lnTo>
                <a:lnTo>
                  <a:pt x="9791688" y="1848181"/>
                </a:lnTo>
                <a:lnTo>
                  <a:pt x="0" y="1848181"/>
                </a:lnTo>
                <a:lnTo>
                  <a:pt x="0" y="0"/>
                </a:lnTo>
                <a:close/>
              </a:path>
            </a:pathLst>
          </a:custGeom>
          <a:blipFill>
            <a:blip r:embed="rId4"/>
            <a:stretch>
              <a:fillRect l="0" t="0" r="0" b="0"/>
            </a:stretch>
          </a:blipFill>
        </p:spPr>
      </p:sp>
      <p:sp>
        <p:nvSpPr>
          <p:cNvPr name="Freeform 5" id="5"/>
          <p:cNvSpPr/>
          <p:nvPr/>
        </p:nvSpPr>
        <p:spPr>
          <a:xfrm flipH="true" flipV="false" rot="0">
            <a:off x="10820388" y="1028700"/>
            <a:ext cx="9583231" cy="8229600"/>
          </a:xfrm>
          <a:custGeom>
            <a:avLst/>
            <a:gdLst/>
            <a:ahLst/>
            <a:cxnLst/>
            <a:rect r="r" b="b" t="t" l="l"/>
            <a:pathLst>
              <a:path h="8229600" w="9583231">
                <a:moveTo>
                  <a:pt x="9583232" y="0"/>
                </a:moveTo>
                <a:lnTo>
                  <a:pt x="0" y="0"/>
                </a:lnTo>
                <a:lnTo>
                  <a:pt x="0" y="8229600"/>
                </a:lnTo>
                <a:lnTo>
                  <a:pt x="9583232" y="8229600"/>
                </a:lnTo>
                <a:lnTo>
                  <a:pt x="9583232" y="0"/>
                </a:lnTo>
                <a:close/>
              </a:path>
            </a:pathLst>
          </a:custGeom>
          <a:blipFill>
            <a:blip r:embed="rId5"/>
            <a:stretch>
              <a:fillRect l="0" t="0" r="0" b="0"/>
            </a:stretch>
          </a:blipFill>
        </p:spPr>
      </p:sp>
      <p:sp>
        <p:nvSpPr>
          <p:cNvPr name="Freeform 6" id="6"/>
          <p:cNvSpPr/>
          <p:nvPr/>
        </p:nvSpPr>
        <p:spPr>
          <a:xfrm flipH="false" flipV="true" rot="0">
            <a:off x="-889648" y="-2846880"/>
            <a:ext cx="20067296" cy="4515142"/>
          </a:xfrm>
          <a:custGeom>
            <a:avLst/>
            <a:gdLst/>
            <a:ahLst/>
            <a:cxnLst/>
            <a:rect r="r" b="b" t="t" l="l"/>
            <a:pathLst>
              <a:path h="4515142" w="20067296">
                <a:moveTo>
                  <a:pt x="0" y="4515141"/>
                </a:moveTo>
                <a:lnTo>
                  <a:pt x="20067296" y="4515141"/>
                </a:lnTo>
                <a:lnTo>
                  <a:pt x="20067296" y="0"/>
                </a:lnTo>
                <a:lnTo>
                  <a:pt x="0" y="0"/>
                </a:lnTo>
                <a:lnTo>
                  <a:pt x="0" y="4515141"/>
                </a:lnTo>
                <a:close/>
              </a:path>
            </a:pathLst>
          </a:custGeom>
          <a:blipFill>
            <a:blip r:embed="rId3"/>
            <a:stretch>
              <a:fillRect l="0" t="0" r="0" b="0"/>
            </a:stretch>
          </a:blipFill>
        </p:spPr>
      </p:sp>
      <p:sp>
        <p:nvSpPr>
          <p:cNvPr name="Freeform 7" id="7"/>
          <p:cNvSpPr/>
          <p:nvPr/>
        </p:nvSpPr>
        <p:spPr>
          <a:xfrm flipH="false" flipV="false" rot="0">
            <a:off x="7724887" y="-1530803"/>
            <a:ext cx="7005313" cy="5972029"/>
          </a:xfrm>
          <a:custGeom>
            <a:avLst/>
            <a:gdLst/>
            <a:ahLst/>
            <a:cxnLst/>
            <a:rect r="r" b="b" t="t" l="l"/>
            <a:pathLst>
              <a:path h="5972029" w="7005313">
                <a:moveTo>
                  <a:pt x="0" y="0"/>
                </a:moveTo>
                <a:lnTo>
                  <a:pt x="7005313" y="0"/>
                </a:lnTo>
                <a:lnTo>
                  <a:pt x="7005313" y="5972029"/>
                </a:lnTo>
                <a:lnTo>
                  <a:pt x="0" y="5972029"/>
                </a:lnTo>
                <a:lnTo>
                  <a:pt x="0" y="0"/>
                </a:lnTo>
                <a:close/>
              </a:path>
            </a:pathLst>
          </a:custGeom>
          <a:blipFill>
            <a:blip r:embed="rId6"/>
            <a:stretch>
              <a:fillRect l="0" t="0" r="0" b="0"/>
            </a:stretch>
          </a:blipFill>
        </p:spPr>
      </p:sp>
      <p:sp>
        <p:nvSpPr>
          <p:cNvPr name="TextBox 8" id="8"/>
          <p:cNvSpPr txBox="true"/>
          <p:nvPr/>
        </p:nvSpPr>
        <p:spPr>
          <a:xfrm rot="0">
            <a:off x="1597963" y="2120878"/>
            <a:ext cx="7833075" cy="1847917"/>
          </a:xfrm>
          <a:prstGeom prst="rect">
            <a:avLst/>
          </a:prstGeom>
        </p:spPr>
        <p:txBody>
          <a:bodyPr anchor="t" rtlCol="false" tIns="0" lIns="0" bIns="0" rIns="0">
            <a:spAutoFit/>
          </a:bodyPr>
          <a:lstStyle/>
          <a:p>
            <a:pPr algn="l" marL="0" indent="0" lvl="0">
              <a:lnSpc>
                <a:spcPts val="6756"/>
              </a:lnSpc>
              <a:spcBef>
                <a:spcPct val="0"/>
              </a:spcBef>
            </a:pPr>
            <a:r>
              <a:rPr lang="en-US" sz="6142">
                <a:solidFill>
                  <a:srgbClr val="FF66C4"/>
                </a:solidFill>
                <a:latin typeface="Cheddar"/>
                <a:ea typeface="Cheddar"/>
                <a:cs typeface="Cheddar"/>
                <a:sym typeface="Cheddar"/>
              </a:rPr>
              <a:t>JUMLAH TOTAL HIDDEN NODE PER LAYER</a:t>
            </a:r>
          </a:p>
        </p:txBody>
      </p:sp>
      <p:sp>
        <p:nvSpPr>
          <p:cNvPr name="TextBox 9" id="9"/>
          <p:cNvSpPr txBox="true"/>
          <p:nvPr/>
        </p:nvSpPr>
        <p:spPr>
          <a:xfrm rot="0">
            <a:off x="1028700" y="4403126"/>
            <a:ext cx="9468351" cy="2048959"/>
          </a:xfrm>
          <a:prstGeom prst="rect">
            <a:avLst/>
          </a:prstGeom>
        </p:spPr>
        <p:txBody>
          <a:bodyPr anchor="t" rtlCol="false" tIns="0" lIns="0" bIns="0" rIns="0">
            <a:spAutoFit/>
          </a:bodyPr>
          <a:lstStyle/>
          <a:p>
            <a:pPr algn="just" marL="512129" indent="-256064" lvl="1">
              <a:lnSpc>
                <a:spcPts val="3320"/>
              </a:lnSpc>
              <a:buFont typeface="Arial"/>
              <a:buChar char="•"/>
            </a:pPr>
            <a:r>
              <a:rPr lang="en-US" sz="2372">
                <a:solidFill>
                  <a:srgbClr val="FFFFFF"/>
                </a:solidFill>
                <a:latin typeface="Red Hat Display"/>
                <a:ea typeface="Red Hat Display"/>
                <a:cs typeface="Red Hat Display"/>
                <a:sym typeface="Red Hat Display"/>
              </a:rPr>
              <a:t>Conv2D Layer 1: 32 filter.</a:t>
            </a:r>
          </a:p>
          <a:p>
            <a:pPr algn="just" marL="512129" indent="-256064" lvl="1">
              <a:lnSpc>
                <a:spcPts val="3320"/>
              </a:lnSpc>
              <a:buFont typeface="Arial"/>
              <a:buChar char="•"/>
            </a:pPr>
            <a:r>
              <a:rPr lang="en-US" sz="2372">
                <a:solidFill>
                  <a:srgbClr val="FFFFFF"/>
                </a:solidFill>
                <a:latin typeface="Red Hat Display"/>
                <a:ea typeface="Red Hat Display"/>
                <a:cs typeface="Red Hat Display"/>
                <a:sym typeface="Red Hat Display"/>
              </a:rPr>
              <a:t>Conv2D Layer 2: 64 filter.</a:t>
            </a:r>
          </a:p>
          <a:p>
            <a:pPr algn="just" marL="512129" indent="-256064" lvl="1">
              <a:lnSpc>
                <a:spcPts val="3320"/>
              </a:lnSpc>
              <a:buFont typeface="Arial"/>
              <a:buChar char="•"/>
            </a:pPr>
            <a:r>
              <a:rPr lang="en-US" sz="2372">
                <a:solidFill>
                  <a:srgbClr val="FFFFFF"/>
                </a:solidFill>
                <a:latin typeface="Red Hat Display"/>
                <a:ea typeface="Red Hat Display"/>
                <a:cs typeface="Red Hat Display"/>
                <a:sym typeface="Red Hat Display"/>
              </a:rPr>
              <a:t>Conv2D Layer 3: 128 filter.</a:t>
            </a:r>
          </a:p>
          <a:p>
            <a:pPr algn="just" marL="512129" indent="-256064" lvl="1">
              <a:lnSpc>
                <a:spcPts val="3320"/>
              </a:lnSpc>
              <a:buFont typeface="Arial"/>
              <a:buChar char="•"/>
            </a:pPr>
            <a:r>
              <a:rPr lang="en-US" sz="2372">
                <a:solidFill>
                  <a:srgbClr val="FFFFFF"/>
                </a:solidFill>
                <a:latin typeface="Red Hat Display"/>
                <a:ea typeface="Red Hat Display"/>
                <a:cs typeface="Red Hat Display"/>
                <a:sym typeface="Red Hat Display"/>
              </a:rPr>
              <a:t>Dense Layer: 128 node.</a:t>
            </a:r>
          </a:p>
          <a:p>
            <a:pPr algn="just">
              <a:lnSpc>
                <a:spcPts val="3320"/>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028700" y="1361563"/>
            <a:ext cx="9791688" cy="1848181"/>
          </a:xfrm>
          <a:custGeom>
            <a:avLst/>
            <a:gdLst/>
            <a:ahLst/>
            <a:cxnLst/>
            <a:rect r="r" b="b" t="t" l="l"/>
            <a:pathLst>
              <a:path h="1848181" w="9791688">
                <a:moveTo>
                  <a:pt x="0" y="0"/>
                </a:moveTo>
                <a:lnTo>
                  <a:pt x="9791688" y="0"/>
                </a:lnTo>
                <a:lnTo>
                  <a:pt x="9791688" y="1848181"/>
                </a:lnTo>
                <a:lnTo>
                  <a:pt x="0" y="1848181"/>
                </a:lnTo>
                <a:lnTo>
                  <a:pt x="0" y="0"/>
                </a:lnTo>
                <a:close/>
              </a:path>
            </a:pathLst>
          </a:custGeom>
          <a:blipFill>
            <a:blip r:embed="rId3"/>
            <a:stretch>
              <a:fillRect l="0" t="0" r="0" b="0"/>
            </a:stretch>
          </a:blipFill>
        </p:spPr>
      </p:sp>
      <p:sp>
        <p:nvSpPr>
          <p:cNvPr name="Freeform 4" id="4"/>
          <p:cNvSpPr/>
          <p:nvPr/>
        </p:nvSpPr>
        <p:spPr>
          <a:xfrm flipH="false" flipV="false" rot="0">
            <a:off x="10820388" y="2512457"/>
            <a:ext cx="8115300" cy="6745843"/>
          </a:xfrm>
          <a:custGeom>
            <a:avLst/>
            <a:gdLst/>
            <a:ahLst/>
            <a:cxnLst/>
            <a:rect r="r" b="b" t="t" l="l"/>
            <a:pathLst>
              <a:path h="6745843" w="8115300">
                <a:moveTo>
                  <a:pt x="0" y="0"/>
                </a:moveTo>
                <a:lnTo>
                  <a:pt x="8115300" y="0"/>
                </a:lnTo>
                <a:lnTo>
                  <a:pt x="8115300" y="6745843"/>
                </a:lnTo>
                <a:lnTo>
                  <a:pt x="0" y="6745843"/>
                </a:lnTo>
                <a:lnTo>
                  <a:pt x="0" y="0"/>
                </a:lnTo>
                <a:close/>
              </a:path>
            </a:pathLst>
          </a:custGeom>
          <a:blipFill>
            <a:blip r:embed="rId4"/>
            <a:stretch>
              <a:fillRect l="0" t="0" r="0" b="0"/>
            </a:stretch>
          </a:blipFill>
        </p:spPr>
      </p:sp>
      <p:sp>
        <p:nvSpPr>
          <p:cNvPr name="Freeform 5" id="5"/>
          <p:cNvSpPr/>
          <p:nvPr/>
        </p:nvSpPr>
        <p:spPr>
          <a:xfrm flipH="false" flipV="false" rot="0">
            <a:off x="-889648" y="8702311"/>
            <a:ext cx="20067296" cy="4515142"/>
          </a:xfrm>
          <a:custGeom>
            <a:avLst/>
            <a:gdLst/>
            <a:ahLst/>
            <a:cxnLst/>
            <a:rect r="r" b="b" t="t" l="l"/>
            <a:pathLst>
              <a:path h="4515142" w="20067296">
                <a:moveTo>
                  <a:pt x="0" y="0"/>
                </a:moveTo>
                <a:lnTo>
                  <a:pt x="20067296" y="0"/>
                </a:lnTo>
                <a:lnTo>
                  <a:pt x="20067296" y="4515141"/>
                </a:lnTo>
                <a:lnTo>
                  <a:pt x="0" y="4515141"/>
                </a:lnTo>
                <a:lnTo>
                  <a:pt x="0" y="0"/>
                </a:lnTo>
                <a:close/>
              </a:path>
            </a:pathLst>
          </a:custGeom>
          <a:blipFill>
            <a:blip r:embed="rId5"/>
            <a:stretch>
              <a:fillRect l="0" t="0" r="0" b="0"/>
            </a:stretch>
          </a:blipFill>
        </p:spPr>
      </p:sp>
      <p:sp>
        <p:nvSpPr>
          <p:cNvPr name="TextBox 6" id="6"/>
          <p:cNvSpPr txBox="true"/>
          <p:nvPr/>
        </p:nvSpPr>
        <p:spPr>
          <a:xfrm rot="0">
            <a:off x="1538769" y="1716617"/>
            <a:ext cx="9281619" cy="1061873"/>
          </a:xfrm>
          <a:prstGeom prst="rect">
            <a:avLst/>
          </a:prstGeom>
        </p:spPr>
        <p:txBody>
          <a:bodyPr anchor="t" rtlCol="false" tIns="0" lIns="0" bIns="0" rIns="0">
            <a:spAutoFit/>
          </a:bodyPr>
          <a:lstStyle/>
          <a:p>
            <a:pPr algn="l" marL="0" indent="0" lvl="0">
              <a:lnSpc>
                <a:spcPts val="7127"/>
              </a:lnSpc>
              <a:spcBef>
                <a:spcPct val="0"/>
              </a:spcBef>
            </a:pPr>
            <a:r>
              <a:rPr lang="en-US" sz="6479">
                <a:solidFill>
                  <a:srgbClr val="FF66C4"/>
                </a:solidFill>
                <a:latin typeface="Cheddar"/>
                <a:ea typeface="Cheddar"/>
                <a:cs typeface="Cheddar"/>
                <a:sym typeface="Cheddar"/>
              </a:rPr>
              <a:t>JUMLAH TOTAL BOBOT (WEIGHT)</a:t>
            </a:r>
          </a:p>
        </p:txBody>
      </p:sp>
      <p:sp>
        <p:nvSpPr>
          <p:cNvPr name="Freeform 7" id="7"/>
          <p:cNvSpPr/>
          <p:nvPr/>
        </p:nvSpPr>
        <p:spPr>
          <a:xfrm flipH="false" flipV="true" rot="0">
            <a:off x="-889648" y="-2730261"/>
            <a:ext cx="20067296" cy="4515142"/>
          </a:xfrm>
          <a:custGeom>
            <a:avLst/>
            <a:gdLst/>
            <a:ahLst/>
            <a:cxnLst/>
            <a:rect r="r" b="b" t="t" l="l"/>
            <a:pathLst>
              <a:path h="4515142" w="20067296">
                <a:moveTo>
                  <a:pt x="0" y="4515142"/>
                </a:moveTo>
                <a:lnTo>
                  <a:pt x="20067296" y="4515142"/>
                </a:lnTo>
                <a:lnTo>
                  <a:pt x="20067296" y="0"/>
                </a:lnTo>
                <a:lnTo>
                  <a:pt x="0" y="0"/>
                </a:lnTo>
                <a:lnTo>
                  <a:pt x="0" y="4515142"/>
                </a:lnTo>
                <a:close/>
              </a:path>
            </a:pathLst>
          </a:custGeom>
          <a:blipFill>
            <a:blip r:embed="rId5"/>
            <a:stretch>
              <a:fillRect l="0" t="0" r="0" b="0"/>
            </a:stretch>
          </a:blipFill>
        </p:spPr>
      </p:sp>
      <p:sp>
        <p:nvSpPr>
          <p:cNvPr name="TextBox 8" id="8"/>
          <p:cNvSpPr txBox="true"/>
          <p:nvPr/>
        </p:nvSpPr>
        <p:spPr>
          <a:xfrm rot="0">
            <a:off x="1028700" y="4408140"/>
            <a:ext cx="10203302" cy="2916378"/>
          </a:xfrm>
          <a:prstGeom prst="rect">
            <a:avLst/>
          </a:prstGeom>
        </p:spPr>
        <p:txBody>
          <a:bodyPr anchor="t" rtlCol="false" tIns="0" lIns="0" bIns="0" rIns="0">
            <a:spAutoFit/>
          </a:bodyPr>
          <a:lstStyle/>
          <a:p>
            <a:pPr algn="just">
              <a:lnSpc>
                <a:spcPts val="2918"/>
              </a:lnSpc>
            </a:pPr>
            <a:r>
              <a:rPr lang="en-US" sz="2084">
                <a:solidFill>
                  <a:srgbClr val="FF66C4"/>
                </a:solidFill>
                <a:latin typeface="Open Sans"/>
                <a:ea typeface="Open Sans"/>
                <a:cs typeface="Open Sans"/>
                <a:sym typeface="Open Sans"/>
              </a:rPr>
              <a:t>B</a:t>
            </a:r>
            <a:r>
              <a:rPr lang="en-US" sz="2084">
                <a:solidFill>
                  <a:srgbClr val="FF66C4"/>
                </a:solidFill>
                <a:latin typeface="Open Sans"/>
                <a:ea typeface="Open Sans"/>
                <a:cs typeface="Open Sans"/>
                <a:sym typeface="Open Sans"/>
              </a:rPr>
              <a:t>erdasarkan arsitektur model:</a:t>
            </a:r>
          </a:p>
          <a:p>
            <a:pPr algn="just" marL="450131" indent="-225065" lvl="1">
              <a:lnSpc>
                <a:spcPts val="2918"/>
              </a:lnSpc>
              <a:buFont typeface="Arial"/>
              <a:buChar char="•"/>
            </a:pPr>
            <a:r>
              <a:rPr lang="en-US" sz="2084">
                <a:solidFill>
                  <a:srgbClr val="FF66C4"/>
                </a:solidFill>
                <a:latin typeface="Open Sans"/>
                <a:ea typeface="Open Sans"/>
                <a:cs typeface="Open Sans"/>
                <a:sym typeface="Open Sans"/>
              </a:rPr>
              <a:t>Layer 1 (Conv2D):</a:t>
            </a:r>
            <a:r>
              <a:rPr lang="en-US" sz="2084">
                <a:solidFill>
                  <a:srgbClr val="FF66C4"/>
                </a:solidFill>
                <a:latin typeface="Open Sans"/>
                <a:ea typeface="Open Sans"/>
                <a:cs typeface="Open Sans"/>
                <a:sym typeface="Open Sans"/>
              </a:rPr>
              <a:t> </a:t>
            </a:r>
            <a:r>
              <a:rPr lang="en-US" sz="2084">
                <a:solidFill>
                  <a:srgbClr val="FF66C4"/>
                </a:solidFill>
                <a:latin typeface="Open Sans"/>
                <a:ea typeface="Open Sans"/>
                <a:cs typeface="Open Sans"/>
                <a:sym typeface="Open Sans"/>
              </a:rPr>
              <a:t>896 bobot.</a:t>
            </a:r>
          </a:p>
          <a:p>
            <a:pPr algn="just" marL="450131" indent="-225065" lvl="1">
              <a:lnSpc>
                <a:spcPts val="2918"/>
              </a:lnSpc>
              <a:buFont typeface="Arial"/>
              <a:buChar char="•"/>
            </a:pPr>
            <a:r>
              <a:rPr lang="en-US" sz="2084">
                <a:solidFill>
                  <a:srgbClr val="FF66C4"/>
                </a:solidFill>
                <a:latin typeface="Open Sans"/>
                <a:ea typeface="Open Sans"/>
                <a:cs typeface="Open Sans"/>
                <a:sym typeface="Open Sans"/>
              </a:rPr>
              <a:t>Layer 2 (Conv2D): 18.496 bobot.</a:t>
            </a:r>
          </a:p>
          <a:p>
            <a:pPr algn="just" marL="450131" indent="-225065" lvl="1">
              <a:lnSpc>
                <a:spcPts val="2918"/>
              </a:lnSpc>
              <a:buFont typeface="Arial"/>
              <a:buChar char="•"/>
            </a:pPr>
            <a:r>
              <a:rPr lang="en-US" sz="2084">
                <a:solidFill>
                  <a:srgbClr val="FF66C4"/>
                </a:solidFill>
                <a:latin typeface="Open Sans"/>
                <a:ea typeface="Open Sans"/>
                <a:cs typeface="Open Sans"/>
                <a:sym typeface="Open Sans"/>
              </a:rPr>
              <a:t>Layer 3 (Conv2D): 73.856 bobot.</a:t>
            </a:r>
          </a:p>
          <a:p>
            <a:pPr algn="just" marL="450131" indent="-225065" lvl="1">
              <a:lnSpc>
                <a:spcPts val="2918"/>
              </a:lnSpc>
              <a:buFont typeface="Arial"/>
              <a:buChar char="•"/>
            </a:pPr>
            <a:r>
              <a:rPr lang="en-US" sz="2084">
                <a:solidFill>
                  <a:srgbClr val="FF66C4"/>
                </a:solidFill>
                <a:latin typeface="Open Sans"/>
                <a:ea typeface="Open Sans"/>
                <a:cs typeface="Open Sans"/>
                <a:sym typeface="Open Sans"/>
              </a:rPr>
              <a:t>Flatten to Dense Layer: 16.512 bobot.</a:t>
            </a:r>
          </a:p>
          <a:p>
            <a:pPr algn="just" marL="450131" indent="-225065" lvl="1">
              <a:lnSpc>
                <a:spcPts val="2918"/>
              </a:lnSpc>
              <a:buFont typeface="Arial"/>
              <a:buChar char="•"/>
            </a:pPr>
            <a:r>
              <a:rPr lang="en-US" sz="2084">
                <a:solidFill>
                  <a:srgbClr val="FF66C4"/>
                </a:solidFill>
                <a:latin typeface="Open Sans"/>
                <a:ea typeface="Open Sans"/>
                <a:cs typeface="Open Sans"/>
                <a:sym typeface="Open Sans"/>
              </a:rPr>
              <a:t>Dense Output Layer: 387 bobot.</a:t>
            </a:r>
          </a:p>
          <a:p>
            <a:pPr algn="just">
              <a:lnSpc>
                <a:spcPts val="2918"/>
              </a:lnSpc>
            </a:pPr>
            <a:r>
              <a:rPr lang="en-US" sz="2084">
                <a:solidFill>
                  <a:srgbClr val="FF66C4"/>
                </a:solidFill>
                <a:latin typeface="Open Sans"/>
                <a:ea typeface="Open Sans"/>
                <a:cs typeface="Open Sans"/>
                <a:sym typeface="Open Sans"/>
              </a:rPr>
              <a:t>Total bobot model adalah 3.304.027 bobot yang digunakan untuk pelatihan.</a:t>
            </a:r>
          </a:p>
          <a:p>
            <a:pPr algn="just">
              <a:lnSpc>
                <a:spcPts val="2918"/>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380123" y="9092518"/>
            <a:ext cx="20067296" cy="4515142"/>
          </a:xfrm>
          <a:custGeom>
            <a:avLst/>
            <a:gdLst/>
            <a:ahLst/>
            <a:cxnLst/>
            <a:rect r="r" b="b" t="t" l="l"/>
            <a:pathLst>
              <a:path h="4515142" w="20067296">
                <a:moveTo>
                  <a:pt x="0" y="0"/>
                </a:moveTo>
                <a:lnTo>
                  <a:pt x="20067297" y="0"/>
                </a:lnTo>
                <a:lnTo>
                  <a:pt x="20067297" y="4515142"/>
                </a:lnTo>
                <a:lnTo>
                  <a:pt x="0" y="4515142"/>
                </a:lnTo>
                <a:lnTo>
                  <a:pt x="0" y="0"/>
                </a:lnTo>
                <a:close/>
              </a:path>
            </a:pathLst>
          </a:custGeom>
          <a:blipFill>
            <a:blip r:embed="rId3"/>
            <a:stretch>
              <a:fillRect l="0" t="0" r="0" b="0"/>
            </a:stretch>
          </a:blipFill>
        </p:spPr>
      </p:sp>
      <p:sp>
        <p:nvSpPr>
          <p:cNvPr name="Freeform 4" id="4"/>
          <p:cNvSpPr/>
          <p:nvPr/>
        </p:nvSpPr>
        <p:spPr>
          <a:xfrm flipH="false" flipV="false" rot="738822">
            <a:off x="-3106898" y="6821658"/>
            <a:ext cx="8410394" cy="6607266"/>
          </a:xfrm>
          <a:custGeom>
            <a:avLst/>
            <a:gdLst/>
            <a:ahLst/>
            <a:cxnLst/>
            <a:rect r="r" b="b" t="t" l="l"/>
            <a:pathLst>
              <a:path h="6607266" w="8410394">
                <a:moveTo>
                  <a:pt x="0" y="0"/>
                </a:moveTo>
                <a:lnTo>
                  <a:pt x="8410394" y="0"/>
                </a:lnTo>
                <a:lnTo>
                  <a:pt x="8410394" y="6607266"/>
                </a:lnTo>
                <a:lnTo>
                  <a:pt x="0" y="6607266"/>
                </a:lnTo>
                <a:lnTo>
                  <a:pt x="0" y="0"/>
                </a:lnTo>
                <a:close/>
              </a:path>
            </a:pathLst>
          </a:custGeom>
          <a:blipFill>
            <a:blip r:embed="rId4"/>
            <a:stretch>
              <a:fillRect l="0" t="0" r="0" b="0"/>
            </a:stretch>
          </a:blipFill>
        </p:spPr>
      </p:sp>
      <p:sp>
        <p:nvSpPr>
          <p:cNvPr name="Freeform 5" id="5"/>
          <p:cNvSpPr/>
          <p:nvPr/>
        </p:nvSpPr>
        <p:spPr>
          <a:xfrm flipH="false" flipV="true" rot="0">
            <a:off x="-889648" y="-2677718"/>
            <a:ext cx="20067296" cy="4515142"/>
          </a:xfrm>
          <a:custGeom>
            <a:avLst/>
            <a:gdLst/>
            <a:ahLst/>
            <a:cxnLst/>
            <a:rect r="r" b="b" t="t" l="l"/>
            <a:pathLst>
              <a:path h="4515142" w="20067296">
                <a:moveTo>
                  <a:pt x="0" y="4515141"/>
                </a:moveTo>
                <a:lnTo>
                  <a:pt x="20067296" y="4515141"/>
                </a:lnTo>
                <a:lnTo>
                  <a:pt x="20067296" y="0"/>
                </a:lnTo>
                <a:lnTo>
                  <a:pt x="0" y="0"/>
                </a:lnTo>
                <a:lnTo>
                  <a:pt x="0" y="4515141"/>
                </a:lnTo>
                <a:close/>
              </a:path>
            </a:pathLst>
          </a:custGeom>
          <a:blipFill>
            <a:blip r:embed="rId3"/>
            <a:stretch>
              <a:fillRect l="0" t="0" r="0" b="0"/>
            </a:stretch>
          </a:blipFill>
        </p:spPr>
      </p:sp>
      <p:sp>
        <p:nvSpPr>
          <p:cNvPr name="Freeform 6" id="6"/>
          <p:cNvSpPr/>
          <p:nvPr/>
        </p:nvSpPr>
        <p:spPr>
          <a:xfrm flipH="false" flipV="false" rot="0">
            <a:off x="250939" y="7034588"/>
            <a:ext cx="4755628" cy="4115448"/>
          </a:xfrm>
          <a:custGeom>
            <a:avLst/>
            <a:gdLst/>
            <a:ahLst/>
            <a:cxnLst/>
            <a:rect r="r" b="b" t="t" l="l"/>
            <a:pathLst>
              <a:path h="4115448" w="4755628">
                <a:moveTo>
                  <a:pt x="0" y="0"/>
                </a:moveTo>
                <a:lnTo>
                  <a:pt x="4755628" y="0"/>
                </a:lnTo>
                <a:lnTo>
                  <a:pt x="4755628" y="4115448"/>
                </a:lnTo>
                <a:lnTo>
                  <a:pt x="0" y="4115448"/>
                </a:lnTo>
                <a:lnTo>
                  <a:pt x="0" y="0"/>
                </a:lnTo>
                <a:close/>
              </a:path>
            </a:pathLst>
          </a:custGeom>
          <a:blipFill>
            <a:blip r:embed="rId5"/>
            <a:stretch>
              <a:fillRect l="0" t="0" r="0" b="0"/>
            </a:stretch>
          </a:blipFill>
        </p:spPr>
      </p:sp>
      <p:sp>
        <p:nvSpPr>
          <p:cNvPr name="Freeform 7" id="7"/>
          <p:cNvSpPr/>
          <p:nvPr/>
        </p:nvSpPr>
        <p:spPr>
          <a:xfrm flipH="true" flipV="true" rot="738822">
            <a:off x="12881279" y="-2071229"/>
            <a:ext cx="8410394" cy="6607266"/>
          </a:xfrm>
          <a:custGeom>
            <a:avLst/>
            <a:gdLst/>
            <a:ahLst/>
            <a:cxnLst/>
            <a:rect r="r" b="b" t="t" l="l"/>
            <a:pathLst>
              <a:path h="6607266" w="8410394">
                <a:moveTo>
                  <a:pt x="8410394" y="6607266"/>
                </a:moveTo>
                <a:lnTo>
                  <a:pt x="0" y="6607266"/>
                </a:lnTo>
                <a:lnTo>
                  <a:pt x="0" y="0"/>
                </a:lnTo>
                <a:lnTo>
                  <a:pt x="8410394" y="0"/>
                </a:lnTo>
                <a:lnTo>
                  <a:pt x="8410394" y="6607266"/>
                </a:lnTo>
                <a:close/>
              </a:path>
            </a:pathLst>
          </a:custGeom>
          <a:blipFill>
            <a:blip r:embed="rId4"/>
            <a:stretch>
              <a:fillRect l="0" t="0" r="0" b="0"/>
            </a:stretch>
          </a:blipFill>
        </p:spPr>
      </p:sp>
      <p:sp>
        <p:nvSpPr>
          <p:cNvPr name="Freeform 8" id="8"/>
          <p:cNvSpPr/>
          <p:nvPr/>
        </p:nvSpPr>
        <p:spPr>
          <a:xfrm flipH="false" flipV="false" rot="0">
            <a:off x="13336908" y="4539"/>
            <a:ext cx="4755628" cy="4115448"/>
          </a:xfrm>
          <a:custGeom>
            <a:avLst/>
            <a:gdLst/>
            <a:ahLst/>
            <a:cxnLst/>
            <a:rect r="r" b="b" t="t" l="l"/>
            <a:pathLst>
              <a:path h="4115448" w="4755628">
                <a:moveTo>
                  <a:pt x="0" y="0"/>
                </a:moveTo>
                <a:lnTo>
                  <a:pt x="4755628" y="0"/>
                </a:lnTo>
                <a:lnTo>
                  <a:pt x="4755628" y="4115447"/>
                </a:lnTo>
                <a:lnTo>
                  <a:pt x="0" y="4115447"/>
                </a:lnTo>
                <a:lnTo>
                  <a:pt x="0" y="0"/>
                </a:lnTo>
                <a:close/>
              </a:path>
            </a:pathLst>
          </a:custGeom>
          <a:blipFill>
            <a:blip r:embed="rId5"/>
            <a:stretch>
              <a:fillRect l="0" t="0" r="0" b="0"/>
            </a:stretch>
          </a:blipFill>
        </p:spPr>
      </p:sp>
      <p:sp>
        <p:nvSpPr>
          <p:cNvPr name="TextBox 9" id="9"/>
          <p:cNvSpPr txBox="true"/>
          <p:nvPr/>
        </p:nvSpPr>
        <p:spPr>
          <a:xfrm rot="0">
            <a:off x="4008987" y="1394329"/>
            <a:ext cx="10270026" cy="1925855"/>
          </a:xfrm>
          <a:prstGeom prst="rect">
            <a:avLst/>
          </a:prstGeom>
        </p:spPr>
        <p:txBody>
          <a:bodyPr anchor="t" rtlCol="false" tIns="0" lIns="0" bIns="0" rIns="0">
            <a:spAutoFit/>
          </a:bodyPr>
          <a:lstStyle/>
          <a:p>
            <a:pPr algn="ctr">
              <a:lnSpc>
                <a:spcPts val="11948"/>
              </a:lnSpc>
            </a:pPr>
            <a:r>
              <a:rPr lang="en-US" sz="13733">
                <a:solidFill>
                  <a:srgbClr val="FF66C4"/>
                </a:solidFill>
                <a:latin typeface="Cheddar"/>
                <a:ea typeface="Cheddar"/>
                <a:cs typeface="Cheddar"/>
                <a:sym typeface="Cheddar"/>
              </a:rPr>
              <a:t>KESIMPULAN</a:t>
            </a:r>
          </a:p>
        </p:txBody>
      </p:sp>
      <p:sp>
        <p:nvSpPr>
          <p:cNvPr name="TextBox 10" id="10"/>
          <p:cNvSpPr txBox="true"/>
          <p:nvPr/>
        </p:nvSpPr>
        <p:spPr>
          <a:xfrm rot="0">
            <a:off x="3991163" y="3272559"/>
            <a:ext cx="10287850" cy="5435909"/>
          </a:xfrm>
          <a:prstGeom prst="rect">
            <a:avLst/>
          </a:prstGeom>
        </p:spPr>
        <p:txBody>
          <a:bodyPr anchor="t" rtlCol="false" tIns="0" lIns="0" bIns="0" rIns="0">
            <a:spAutoFit/>
          </a:bodyPr>
          <a:lstStyle/>
          <a:p>
            <a:pPr algn="just">
              <a:lnSpc>
                <a:spcPts val="3307"/>
              </a:lnSpc>
            </a:pPr>
            <a:r>
              <a:rPr lang="en-US" sz="2362">
                <a:solidFill>
                  <a:srgbClr val="FF66C4"/>
                </a:solidFill>
                <a:latin typeface="Open Sans"/>
                <a:ea typeface="Open Sans"/>
                <a:cs typeface="Open Sans"/>
                <a:sym typeface="Open Sans"/>
              </a:rPr>
              <a:t>Model Convolutional Neural Network (CNN) untuk klasifikasi gambar jenis rambut berhasil diterapkan pada dataset The Three Hair Types. Model ini mengklasifikasikan gambar ke dalam tiga kategori: Straight, Wavy, dan Curly. Dengan struktur jaringan yang terdiri dari tiga lapisan konvolusional dan satu lapisan tersembunyi, model ini dioptimalkan menggunakan Adam dan fungsi aktivasi ReLU serta Softmax pada output.</a:t>
            </a:r>
          </a:p>
          <a:p>
            <a:pPr algn="just">
              <a:lnSpc>
                <a:spcPts val="3307"/>
              </a:lnSpc>
            </a:pPr>
            <a:r>
              <a:rPr lang="en-US" sz="2362">
                <a:solidFill>
                  <a:srgbClr val="FF66C4"/>
                </a:solidFill>
                <a:latin typeface="Open Sans"/>
                <a:ea typeface="Open Sans"/>
                <a:cs typeface="Open Sans"/>
                <a:sym typeface="Open Sans"/>
              </a:rPr>
              <a:t>Pelatihan model menunjukkan peningkatan akurasi, dan model berhasil menyimpan hasil pelatihan yang dapat digunakan untuk klasifikasi gambar lainnya. Teknik data augmentation dan regularisasi seperti Dropout digunakan untuk meningkatkan kinerja dan menghindari overfitting. Secara keseluruhan, model ini efektif untuk klasifikasi gambar rambut dan dapat diperluas untuk aplikasi lebih lanjut.</a:t>
            </a:r>
          </a:p>
          <a:p>
            <a:pPr algn="just">
              <a:lnSpc>
                <a:spcPts val="3307"/>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3482463" y="1659283"/>
            <a:ext cx="11323075" cy="7358960"/>
          </a:xfrm>
          <a:prstGeom prst="rect">
            <a:avLst/>
          </a:prstGeom>
        </p:spPr>
        <p:txBody>
          <a:bodyPr anchor="t" rtlCol="false" tIns="0" lIns="0" bIns="0" rIns="0">
            <a:spAutoFit/>
          </a:bodyPr>
          <a:lstStyle/>
          <a:p>
            <a:pPr algn="ctr" marL="0" indent="0" lvl="0">
              <a:lnSpc>
                <a:spcPts val="25610"/>
              </a:lnSpc>
            </a:pPr>
            <a:r>
              <a:rPr lang="en-US" sz="29779" strike="noStrike" u="none">
                <a:solidFill>
                  <a:srgbClr val="FF66C4"/>
                </a:solidFill>
                <a:latin typeface="Cheddar"/>
                <a:ea typeface="Cheddar"/>
                <a:cs typeface="Cheddar"/>
                <a:sym typeface="Cheddar"/>
              </a:rPr>
              <a:t>THANK YOU</a:t>
            </a:r>
          </a:p>
        </p:txBody>
      </p:sp>
      <p:sp>
        <p:nvSpPr>
          <p:cNvPr name="Freeform 4" id="4"/>
          <p:cNvSpPr/>
          <p:nvPr/>
        </p:nvSpPr>
        <p:spPr>
          <a:xfrm flipH="false" flipV="false" rot="0">
            <a:off x="-889648" y="8602215"/>
            <a:ext cx="20067296" cy="4515142"/>
          </a:xfrm>
          <a:custGeom>
            <a:avLst/>
            <a:gdLst/>
            <a:ahLst/>
            <a:cxnLst/>
            <a:rect r="r" b="b" t="t" l="l"/>
            <a:pathLst>
              <a:path h="4515142" w="20067296">
                <a:moveTo>
                  <a:pt x="0" y="0"/>
                </a:moveTo>
                <a:lnTo>
                  <a:pt x="20067296" y="0"/>
                </a:lnTo>
                <a:lnTo>
                  <a:pt x="20067296" y="4515142"/>
                </a:lnTo>
                <a:lnTo>
                  <a:pt x="0" y="4515142"/>
                </a:lnTo>
                <a:lnTo>
                  <a:pt x="0" y="0"/>
                </a:lnTo>
                <a:close/>
              </a:path>
            </a:pathLst>
          </a:custGeom>
          <a:blipFill>
            <a:blip r:embed="rId3"/>
            <a:stretch>
              <a:fillRect l="0" t="0" r="0" b="0"/>
            </a:stretch>
          </a:blipFill>
        </p:spPr>
      </p:sp>
      <p:sp>
        <p:nvSpPr>
          <p:cNvPr name="Freeform 5" id="5"/>
          <p:cNvSpPr/>
          <p:nvPr/>
        </p:nvSpPr>
        <p:spPr>
          <a:xfrm flipH="false" flipV="false" rot="0">
            <a:off x="1794984" y="849722"/>
            <a:ext cx="14698032" cy="8408578"/>
          </a:xfrm>
          <a:custGeom>
            <a:avLst/>
            <a:gdLst/>
            <a:ahLst/>
            <a:cxnLst/>
            <a:rect r="r" b="b" t="t" l="l"/>
            <a:pathLst>
              <a:path h="8408578" w="14698032">
                <a:moveTo>
                  <a:pt x="0" y="0"/>
                </a:moveTo>
                <a:lnTo>
                  <a:pt x="14698032" y="0"/>
                </a:lnTo>
                <a:lnTo>
                  <a:pt x="14698032" y="8408578"/>
                </a:lnTo>
                <a:lnTo>
                  <a:pt x="0" y="8408578"/>
                </a:lnTo>
                <a:lnTo>
                  <a:pt x="0" y="0"/>
                </a:lnTo>
                <a:close/>
              </a:path>
            </a:pathLst>
          </a:custGeom>
          <a:blipFill>
            <a:blip r:embed="rId4">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4121765" y="3514789"/>
            <a:ext cx="3137535" cy="8229600"/>
          </a:xfrm>
          <a:custGeom>
            <a:avLst/>
            <a:gdLst/>
            <a:ahLst/>
            <a:cxnLst/>
            <a:rect r="r" b="b" t="t" l="l"/>
            <a:pathLst>
              <a:path h="8229600" w="3137535">
                <a:moveTo>
                  <a:pt x="0" y="0"/>
                </a:moveTo>
                <a:lnTo>
                  <a:pt x="3137535" y="0"/>
                </a:lnTo>
                <a:lnTo>
                  <a:pt x="3137535" y="8229600"/>
                </a:lnTo>
                <a:lnTo>
                  <a:pt x="0" y="8229600"/>
                </a:lnTo>
                <a:lnTo>
                  <a:pt x="0" y="0"/>
                </a:lnTo>
                <a:close/>
              </a:path>
            </a:pathLst>
          </a:custGeom>
          <a:blipFill>
            <a:blip r:embed="rId5"/>
            <a:stretch>
              <a:fillRect l="0" t="0" r="0" b="0"/>
            </a:stretch>
          </a:blipFill>
        </p:spPr>
      </p:sp>
      <p:sp>
        <p:nvSpPr>
          <p:cNvPr name="Freeform 7" id="7"/>
          <p:cNvSpPr/>
          <p:nvPr/>
        </p:nvSpPr>
        <p:spPr>
          <a:xfrm flipH="false" flipV="false" rot="0">
            <a:off x="1210056" y="3514789"/>
            <a:ext cx="2952369" cy="8229600"/>
          </a:xfrm>
          <a:custGeom>
            <a:avLst/>
            <a:gdLst/>
            <a:ahLst/>
            <a:cxnLst/>
            <a:rect r="r" b="b" t="t" l="l"/>
            <a:pathLst>
              <a:path h="8229600" w="2952369">
                <a:moveTo>
                  <a:pt x="0" y="0"/>
                </a:moveTo>
                <a:lnTo>
                  <a:pt x="2952369" y="0"/>
                </a:lnTo>
                <a:lnTo>
                  <a:pt x="2952369" y="8229600"/>
                </a:lnTo>
                <a:lnTo>
                  <a:pt x="0" y="8229600"/>
                </a:lnTo>
                <a:lnTo>
                  <a:pt x="0" y="0"/>
                </a:lnTo>
                <a:close/>
              </a:path>
            </a:pathLst>
          </a:custGeom>
          <a:blipFill>
            <a:blip r:embed="rId6"/>
            <a:stretch>
              <a:fillRect l="0" t="0" r="0" b="0"/>
            </a:stretch>
          </a:blipFill>
        </p:spPr>
      </p:sp>
      <p:sp>
        <p:nvSpPr>
          <p:cNvPr name="Freeform 8" id="8"/>
          <p:cNvSpPr/>
          <p:nvPr/>
        </p:nvSpPr>
        <p:spPr>
          <a:xfrm flipH="false" flipV="true" rot="0">
            <a:off x="-889648" y="-2830357"/>
            <a:ext cx="20067296" cy="4515142"/>
          </a:xfrm>
          <a:custGeom>
            <a:avLst/>
            <a:gdLst/>
            <a:ahLst/>
            <a:cxnLst/>
            <a:rect r="r" b="b" t="t" l="l"/>
            <a:pathLst>
              <a:path h="4515142" w="20067296">
                <a:moveTo>
                  <a:pt x="0" y="4515142"/>
                </a:moveTo>
                <a:lnTo>
                  <a:pt x="20067296" y="4515142"/>
                </a:lnTo>
                <a:lnTo>
                  <a:pt x="20067296" y="0"/>
                </a:lnTo>
                <a:lnTo>
                  <a:pt x="0" y="0"/>
                </a:lnTo>
                <a:lnTo>
                  <a:pt x="0" y="4515142"/>
                </a:lnTo>
                <a:close/>
              </a:path>
            </a:pathLst>
          </a:custGeom>
          <a:blipFill>
            <a:blip r:embed="rId3"/>
            <a:stretch>
              <a:fillRect l="0" t="0" r="0" b="0"/>
            </a:stretch>
          </a:blipFill>
        </p:spPr>
      </p:sp>
      <p:sp>
        <p:nvSpPr>
          <p:cNvPr name="Freeform 9" id="9"/>
          <p:cNvSpPr/>
          <p:nvPr/>
        </p:nvSpPr>
        <p:spPr>
          <a:xfrm flipH="false" flipV="false" rot="0">
            <a:off x="5486400" y="5973880"/>
            <a:ext cx="7315200" cy="3848727"/>
          </a:xfrm>
          <a:custGeom>
            <a:avLst/>
            <a:gdLst/>
            <a:ahLst/>
            <a:cxnLst/>
            <a:rect r="r" b="b" t="t" l="l"/>
            <a:pathLst>
              <a:path h="3848727" w="7315200">
                <a:moveTo>
                  <a:pt x="0" y="0"/>
                </a:moveTo>
                <a:lnTo>
                  <a:pt x="7315200" y="0"/>
                </a:lnTo>
                <a:lnTo>
                  <a:pt x="7315200" y="3848727"/>
                </a:lnTo>
                <a:lnTo>
                  <a:pt x="0" y="3848727"/>
                </a:lnTo>
                <a:lnTo>
                  <a:pt x="0" y="0"/>
                </a:lnTo>
                <a:close/>
              </a:path>
            </a:pathLst>
          </a:custGeom>
          <a:blipFill>
            <a:blip r:embed="rId7">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889648" y="8166423"/>
            <a:ext cx="20067296" cy="4515142"/>
          </a:xfrm>
          <a:custGeom>
            <a:avLst/>
            <a:gdLst/>
            <a:ahLst/>
            <a:cxnLst/>
            <a:rect r="r" b="b" t="t" l="l"/>
            <a:pathLst>
              <a:path h="4515142" w="20067296">
                <a:moveTo>
                  <a:pt x="0" y="0"/>
                </a:moveTo>
                <a:lnTo>
                  <a:pt x="20067296" y="0"/>
                </a:lnTo>
                <a:lnTo>
                  <a:pt x="20067296" y="4515142"/>
                </a:lnTo>
                <a:lnTo>
                  <a:pt x="0" y="4515142"/>
                </a:lnTo>
                <a:lnTo>
                  <a:pt x="0" y="0"/>
                </a:lnTo>
                <a:close/>
              </a:path>
            </a:pathLst>
          </a:custGeom>
          <a:blipFill>
            <a:blip r:embed="rId3"/>
            <a:stretch>
              <a:fillRect l="0" t="0" r="0" b="0"/>
            </a:stretch>
          </a:blipFill>
        </p:spPr>
      </p:sp>
      <p:sp>
        <p:nvSpPr>
          <p:cNvPr name="Freeform 4" id="4"/>
          <p:cNvSpPr/>
          <p:nvPr/>
        </p:nvSpPr>
        <p:spPr>
          <a:xfrm flipH="false" flipV="true" rot="0">
            <a:off x="-1779296" y="-2571886"/>
            <a:ext cx="20067296" cy="4515142"/>
          </a:xfrm>
          <a:custGeom>
            <a:avLst/>
            <a:gdLst/>
            <a:ahLst/>
            <a:cxnLst/>
            <a:rect r="r" b="b" t="t" l="l"/>
            <a:pathLst>
              <a:path h="4515142" w="20067296">
                <a:moveTo>
                  <a:pt x="0" y="4515141"/>
                </a:moveTo>
                <a:lnTo>
                  <a:pt x="20067296" y="4515141"/>
                </a:lnTo>
                <a:lnTo>
                  <a:pt x="20067296" y="0"/>
                </a:lnTo>
                <a:lnTo>
                  <a:pt x="0" y="0"/>
                </a:lnTo>
                <a:lnTo>
                  <a:pt x="0" y="4515141"/>
                </a:lnTo>
                <a:close/>
              </a:path>
            </a:pathLst>
          </a:custGeom>
          <a:blipFill>
            <a:blip r:embed="rId3"/>
            <a:stretch>
              <a:fillRect l="0" t="0" r="0" b="0"/>
            </a:stretch>
          </a:blipFill>
        </p:spPr>
      </p:sp>
      <p:sp>
        <p:nvSpPr>
          <p:cNvPr name="Freeform 5" id="5"/>
          <p:cNvSpPr/>
          <p:nvPr/>
        </p:nvSpPr>
        <p:spPr>
          <a:xfrm flipH="false" flipV="false" rot="0">
            <a:off x="10820388" y="1028700"/>
            <a:ext cx="5879661" cy="10964403"/>
          </a:xfrm>
          <a:custGeom>
            <a:avLst/>
            <a:gdLst/>
            <a:ahLst/>
            <a:cxnLst/>
            <a:rect r="r" b="b" t="t" l="l"/>
            <a:pathLst>
              <a:path h="10964403" w="5879661">
                <a:moveTo>
                  <a:pt x="0" y="0"/>
                </a:moveTo>
                <a:lnTo>
                  <a:pt x="5879662" y="0"/>
                </a:lnTo>
                <a:lnTo>
                  <a:pt x="5879662" y="10964403"/>
                </a:lnTo>
                <a:lnTo>
                  <a:pt x="0" y="10964403"/>
                </a:lnTo>
                <a:lnTo>
                  <a:pt x="0" y="0"/>
                </a:lnTo>
                <a:close/>
              </a:path>
            </a:pathLst>
          </a:custGeom>
          <a:blipFill>
            <a:blip r:embed="rId4"/>
            <a:stretch>
              <a:fillRect l="0" t="0" r="0" b="0"/>
            </a:stretch>
          </a:blipFill>
        </p:spPr>
      </p:sp>
      <p:sp>
        <p:nvSpPr>
          <p:cNvPr name="Freeform 6" id="6"/>
          <p:cNvSpPr/>
          <p:nvPr/>
        </p:nvSpPr>
        <p:spPr>
          <a:xfrm flipH="false" flipV="false" rot="0">
            <a:off x="1028700" y="1028700"/>
            <a:ext cx="9791688" cy="1848181"/>
          </a:xfrm>
          <a:custGeom>
            <a:avLst/>
            <a:gdLst/>
            <a:ahLst/>
            <a:cxnLst/>
            <a:rect r="r" b="b" t="t" l="l"/>
            <a:pathLst>
              <a:path h="1848181" w="9791688">
                <a:moveTo>
                  <a:pt x="0" y="0"/>
                </a:moveTo>
                <a:lnTo>
                  <a:pt x="9791688" y="0"/>
                </a:lnTo>
                <a:lnTo>
                  <a:pt x="9791688" y="1848181"/>
                </a:lnTo>
                <a:lnTo>
                  <a:pt x="0" y="1848181"/>
                </a:lnTo>
                <a:lnTo>
                  <a:pt x="0" y="0"/>
                </a:lnTo>
                <a:close/>
              </a:path>
            </a:pathLst>
          </a:custGeom>
          <a:blipFill>
            <a:blip r:embed="rId5"/>
            <a:stretch>
              <a:fillRect l="0" t="0" r="0" b="0"/>
            </a:stretch>
          </a:blipFill>
        </p:spPr>
      </p:sp>
      <p:sp>
        <p:nvSpPr>
          <p:cNvPr name="Freeform 7" id="7"/>
          <p:cNvSpPr/>
          <p:nvPr/>
        </p:nvSpPr>
        <p:spPr>
          <a:xfrm flipH="false" flipV="false" rot="0">
            <a:off x="12774360" y="800087"/>
            <a:ext cx="4755628" cy="4115448"/>
          </a:xfrm>
          <a:custGeom>
            <a:avLst/>
            <a:gdLst/>
            <a:ahLst/>
            <a:cxnLst/>
            <a:rect r="r" b="b" t="t" l="l"/>
            <a:pathLst>
              <a:path h="4115448" w="4755628">
                <a:moveTo>
                  <a:pt x="0" y="0"/>
                </a:moveTo>
                <a:lnTo>
                  <a:pt x="4755628" y="0"/>
                </a:lnTo>
                <a:lnTo>
                  <a:pt x="4755628" y="4115447"/>
                </a:lnTo>
                <a:lnTo>
                  <a:pt x="0" y="4115447"/>
                </a:lnTo>
                <a:lnTo>
                  <a:pt x="0" y="0"/>
                </a:lnTo>
                <a:close/>
              </a:path>
            </a:pathLst>
          </a:custGeom>
          <a:blipFill>
            <a:blip r:embed="rId6"/>
            <a:stretch>
              <a:fillRect l="0" t="0" r="0" b="0"/>
            </a:stretch>
          </a:blipFill>
        </p:spPr>
      </p:sp>
      <p:sp>
        <p:nvSpPr>
          <p:cNvPr name="TextBox 8" id="8"/>
          <p:cNvSpPr txBox="true"/>
          <p:nvPr/>
        </p:nvSpPr>
        <p:spPr>
          <a:xfrm rot="0">
            <a:off x="1028700" y="4324007"/>
            <a:ext cx="9471778" cy="3654278"/>
          </a:xfrm>
          <a:prstGeom prst="rect">
            <a:avLst/>
          </a:prstGeom>
        </p:spPr>
        <p:txBody>
          <a:bodyPr anchor="t" rtlCol="false" tIns="0" lIns="0" bIns="0" rIns="0">
            <a:spAutoFit/>
          </a:bodyPr>
          <a:lstStyle/>
          <a:p>
            <a:pPr algn="just">
              <a:lnSpc>
                <a:spcPts val="3628"/>
              </a:lnSpc>
            </a:pPr>
          </a:p>
          <a:p>
            <a:pPr algn="just">
              <a:lnSpc>
                <a:spcPts val="3628"/>
              </a:lnSpc>
            </a:pPr>
            <a:r>
              <a:rPr lang="en-US" sz="2591">
                <a:solidFill>
                  <a:srgbClr val="FFFFFF"/>
                </a:solidFill>
                <a:latin typeface="Red Hat Display"/>
                <a:ea typeface="Red Hat Display"/>
                <a:cs typeface="Red Hat Display"/>
                <a:sym typeface="Red Hat Display"/>
              </a:rPr>
              <a:t>Klasifikasi gambar jenis rambut adalah proses mengidentifikasi dan menentukan kategori atau jenis rambut dari sebuah gambar. Dalam konteks ini, sistem dirancang untuk menganalisis gambar yang berisi rambut manusia dan mengklasifikasikannya ke dalam salah satu dari tiga kategori utama: lurus (straight), bergelombang (wavy), dan keriting (curly).</a:t>
            </a:r>
          </a:p>
          <a:p>
            <a:pPr algn="just" marL="0" indent="0" lvl="1">
              <a:lnSpc>
                <a:spcPts val="3628"/>
              </a:lnSpc>
              <a:spcBef>
                <a:spcPct val="0"/>
              </a:spcBef>
            </a:pPr>
          </a:p>
        </p:txBody>
      </p:sp>
      <p:sp>
        <p:nvSpPr>
          <p:cNvPr name="TextBox 9" id="9"/>
          <p:cNvSpPr txBox="true"/>
          <p:nvPr/>
        </p:nvSpPr>
        <p:spPr>
          <a:xfrm rot="0">
            <a:off x="1742270" y="914400"/>
            <a:ext cx="7000468" cy="1943411"/>
          </a:xfrm>
          <a:prstGeom prst="rect">
            <a:avLst/>
          </a:prstGeom>
        </p:spPr>
        <p:txBody>
          <a:bodyPr anchor="t" rtlCol="false" tIns="0" lIns="0" bIns="0" rIns="0">
            <a:spAutoFit/>
          </a:bodyPr>
          <a:lstStyle/>
          <a:p>
            <a:pPr algn="l" marL="0" indent="0" lvl="0">
              <a:lnSpc>
                <a:spcPts val="13226"/>
              </a:lnSpc>
              <a:spcBef>
                <a:spcPct val="0"/>
              </a:spcBef>
            </a:pPr>
            <a:r>
              <a:rPr lang="en-US" sz="12024">
                <a:solidFill>
                  <a:srgbClr val="FF66C4"/>
                </a:solidFill>
                <a:latin typeface="Cheddar"/>
                <a:ea typeface="Cheddar"/>
                <a:cs typeface="Cheddar"/>
                <a:sym typeface="Cheddar"/>
              </a:rPr>
              <a:t>JENIS KASUS</a:t>
            </a:r>
          </a:p>
        </p:txBody>
      </p:sp>
      <p:sp>
        <p:nvSpPr>
          <p:cNvPr name="Freeform 10" id="10"/>
          <p:cNvSpPr/>
          <p:nvPr/>
        </p:nvSpPr>
        <p:spPr>
          <a:xfrm flipH="false" flipV="false" rot="0">
            <a:off x="1028700" y="2876881"/>
            <a:ext cx="7225652" cy="1187829"/>
          </a:xfrm>
          <a:custGeom>
            <a:avLst/>
            <a:gdLst/>
            <a:ahLst/>
            <a:cxnLst/>
            <a:rect r="r" b="b" t="t" l="l"/>
            <a:pathLst>
              <a:path h="1187829" w="7225652">
                <a:moveTo>
                  <a:pt x="0" y="0"/>
                </a:moveTo>
                <a:lnTo>
                  <a:pt x="7225652" y="0"/>
                </a:lnTo>
                <a:lnTo>
                  <a:pt x="7225652" y="1187829"/>
                </a:lnTo>
                <a:lnTo>
                  <a:pt x="0" y="1187829"/>
                </a:lnTo>
                <a:lnTo>
                  <a:pt x="0" y="0"/>
                </a:lnTo>
                <a:close/>
              </a:path>
            </a:pathLst>
          </a:custGeom>
          <a:blipFill>
            <a:blip r:embed="rId5"/>
            <a:stretch>
              <a:fillRect l="0" t="-7409" r="0" b="-7409"/>
            </a:stretch>
          </a:blipFill>
        </p:spPr>
      </p:sp>
      <p:sp>
        <p:nvSpPr>
          <p:cNvPr name="TextBox 11" id="11"/>
          <p:cNvSpPr txBox="true"/>
          <p:nvPr/>
        </p:nvSpPr>
        <p:spPr>
          <a:xfrm rot="0">
            <a:off x="0" y="3064212"/>
            <a:ext cx="9471778" cy="58039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a:ea typeface="Open Sans"/>
                <a:cs typeface="Open Sans"/>
                <a:sym typeface="Open Sans"/>
              </a:rPr>
              <a:t>Klasifikasi Gambar jenis Rambut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359396" y="9024201"/>
            <a:ext cx="20067296" cy="4515142"/>
          </a:xfrm>
          <a:custGeom>
            <a:avLst/>
            <a:gdLst/>
            <a:ahLst/>
            <a:cxnLst/>
            <a:rect r="r" b="b" t="t" l="l"/>
            <a:pathLst>
              <a:path h="4515142" w="20067296">
                <a:moveTo>
                  <a:pt x="0" y="0"/>
                </a:moveTo>
                <a:lnTo>
                  <a:pt x="20067296" y="0"/>
                </a:lnTo>
                <a:lnTo>
                  <a:pt x="20067296" y="4515141"/>
                </a:lnTo>
                <a:lnTo>
                  <a:pt x="0" y="4515141"/>
                </a:lnTo>
                <a:lnTo>
                  <a:pt x="0" y="0"/>
                </a:lnTo>
                <a:close/>
              </a:path>
            </a:pathLst>
          </a:custGeom>
          <a:blipFill>
            <a:blip r:embed="rId3"/>
            <a:stretch>
              <a:fillRect l="0" t="0" r="0" b="0"/>
            </a:stretch>
          </a:blipFill>
        </p:spPr>
      </p:sp>
      <p:sp>
        <p:nvSpPr>
          <p:cNvPr name="Freeform 4" id="4"/>
          <p:cNvSpPr/>
          <p:nvPr/>
        </p:nvSpPr>
        <p:spPr>
          <a:xfrm flipH="false" flipV="true" rot="0">
            <a:off x="-889648" y="-2988901"/>
            <a:ext cx="20067296" cy="4515142"/>
          </a:xfrm>
          <a:custGeom>
            <a:avLst/>
            <a:gdLst/>
            <a:ahLst/>
            <a:cxnLst/>
            <a:rect r="r" b="b" t="t" l="l"/>
            <a:pathLst>
              <a:path h="4515142" w="20067296">
                <a:moveTo>
                  <a:pt x="0" y="4515142"/>
                </a:moveTo>
                <a:lnTo>
                  <a:pt x="20067296" y="4515142"/>
                </a:lnTo>
                <a:lnTo>
                  <a:pt x="20067296" y="0"/>
                </a:lnTo>
                <a:lnTo>
                  <a:pt x="0" y="0"/>
                </a:lnTo>
                <a:lnTo>
                  <a:pt x="0" y="4515142"/>
                </a:lnTo>
                <a:close/>
              </a:path>
            </a:pathLst>
          </a:custGeom>
          <a:blipFill>
            <a:blip r:embed="rId3"/>
            <a:stretch>
              <a:fillRect l="0" t="0" r="0" b="0"/>
            </a:stretch>
          </a:blipFill>
        </p:spPr>
      </p:sp>
      <p:sp>
        <p:nvSpPr>
          <p:cNvPr name="Freeform 5" id="5"/>
          <p:cNvSpPr/>
          <p:nvPr/>
        </p:nvSpPr>
        <p:spPr>
          <a:xfrm flipH="false" flipV="false" rot="0">
            <a:off x="13940988" y="589329"/>
            <a:ext cx="7049364" cy="14779287"/>
          </a:xfrm>
          <a:custGeom>
            <a:avLst/>
            <a:gdLst/>
            <a:ahLst/>
            <a:cxnLst/>
            <a:rect r="r" b="b" t="t" l="l"/>
            <a:pathLst>
              <a:path h="14779287" w="7049364">
                <a:moveTo>
                  <a:pt x="0" y="0"/>
                </a:moveTo>
                <a:lnTo>
                  <a:pt x="7049364" y="0"/>
                </a:lnTo>
                <a:lnTo>
                  <a:pt x="7049364" y="14779287"/>
                </a:lnTo>
                <a:lnTo>
                  <a:pt x="0" y="14779287"/>
                </a:lnTo>
                <a:lnTo>
                  <a:pt x="0" y="0"/>
                </a:lnTo>
                <a:close/>
              </a:path>
            </a:pathLst>
          </a:custGeom>
          <a:blipFill>
            <a:blip r:embed="rId4"/>
            <a:stretch>
              <a:fillRect l="0" t="0" r="0" b="0"/>
            </a:stretch>
          </a:blipFill>
        </p:spPr>
      </p:sp>
      <p:sp>
        <p:nvSpPr>
          <p:cNvPr name="Freeform 6" id="6"/>
          <p:cNvSpPr/>
          <p:nvPr/>
        </p:nvSpPr>
        <p:spPr>
          <a:xfrm flipH="false" flipV="false" rot="0">
            <a:off x="1028700" y="589329"/>
            <a:ext cx="11703234" cy="1750120"/>
          </a:xfrm>
          <a:custGeom>
            <a:avLst/>
            <a:gdLst/>
            <a:ahLst/>
            <a:cxnLst/>
            <a:rect r="r" b="b" t="t" l="l"/>
            <a:pathLst>
              <a:path h="1750120" w="11703234">
                <a:moveTo>
                  <a:pt x="0" y="0"/>
                </a:moveTo>
                <a:lnTo>
                  <a:pt x="11703234" y="0"/>
                </a:lnTo>
                <a:lnTo>
                  <a:pt x="11703234" y="1750121"/>
                </a:lnTo>
                <a:lnTo>
                  <a:pt x="0" y="1750121"/>
                </a:lnTo>
                <a:lnTo>
                  <a:pt x="0" y="0"/>
                </a:lnTo>
                <a:close/>
              </a:path>
            </a:pathLst>
          </a:custGeom>
          <a:blipFill>
            <a:blip r:embed="rId5"/>
            <a:stretch>
              <a:fillRect l="0" t="-13109" r="0" b="-13109"/>
            </a:stretch>
          </a:blipFill>
        </p:spPr>
      </p:sp>
      <p:sp>
        <p:nvSpPr>
          <p:cNvPr name="Freeform 7" id="7"/>
          <p:cNvSpPr/>
          <p:nvPr/>
        </p:nvSpPr>
        <p:spPr>
          <a:xfrm flipH="false" flipV="false" rot="0">
            <a:off x="1028700" y="5588106"/>
            <a:ext cx="1148110" cy="1148110"/>
          </a:xfrm>
          <a:custGeom>
            <a:avLst/>
            <a:gdLst/>
            <a:ahLst/>
            <a:cxnLst/>
            <a:rect r="r" b="b" t="t" l="l"/>
            <a:pathLst>
              <a:path h="1148110" w="1148110">
                <a:moveTo>
                  <a:pt x="0" y="0"/>
                </a:moveTo>
                <a:lnTo>
                  <a:pt x="1148110" y="0"/>
                </a:lnTo>
                <a:lnTo>
                  <a:pt x="1148110" y="1148111"/>
                </a:lnTo>
                <a:lnTo>
                  <a:pt x="0" y="114811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13068564" y="3066023"/>
            <a:ext cx="5407922" cy="6192277"/>
          </a:xfrm>
          <a:custGeom>
            <a:avLst/>
            <a:gdLst/>
            <a:ahLst/>
            <a:cxnLst/>
            <a:rect r="r" b="b" t="t" l="l"/>
            <a:pathLst>
              <a:path h="6192277" w="5407922">
                <a:moveTo>
                  <a:pt x="0" y="0"/>
                </a:moveTo>
                <a:lnTo>
                  <a:pt x="5407921" y="0"/>
                </a:lnTo>
                <a:lnTo>
                  <a:pt x="5407921" y="6192277"/>
                </a:lnTo>
                <a:lnTo>
                  <a:pt x="0" y="6192277"/>
                </a:lnTo>
                <a:lnTo>
                  <a:pt x="0" y="0"/>
                </a:lnTo>
                <a:close/>
              </a:path>
            </a:pathLst>
          </a:custGeom>
          <a:blipFill>
            <a:blip r:embed="rId8">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1742270" y="773435"/>
            <a:ext cx="10989664" cy="1514999"/>
          </a:xfrm>
          <a:prstGeom prst="rect">
            <a:avLst/>
          </a:prstGeom>
        </p:spPr>
        <p:txBody>
          <a:bodyPr anchor="t" rtlCol="false" tIns="0" lIns="0" bIns="0" rIns="0">
            <a:spAutoFit/>
          </a:bodyPr>
          <a:lstStyle/>
          <a:p>
            <a:pPr algn="l" marL="0" indent="0" lvl="0">
              <a:lnSpc>
                <a:spcPts val="10266"/>
              </a:lnSpc>
              <a:spcBef>
                <a:spcPct val="0"/>
              </a:spcBef>
            </a:pPr>
            <a:r>
              <a:rPr lang="en-US" sz="9333">
                <a:solidFill>
                  <a:srgbClr val="FF66C4"/>
                </a:solidFill>
                <a:latin typeface="Cheddar"/>
                <a:ea typeface="Cheddar"/>
                <a:cs typeface="Cheddar"/>
                <a:sym typeface="Cheddar"/>
              </a:rPr>
              <a:t>DATASET YANG DIGUNKAAN </a:t>
            </a:r>
          </a:p>
        </p:txBody>
      </p:sp>
      <p:sp>
        <p:nvSpPr>
          <p:cNvPr name="TextBox 10" id="10"/>
          <p:cNvSpPr txBox="true"/>
          <p:nvPr/>
        </p:nvSpPr>
        <p:spPr>
          <a:xfrm rot="0">
            <a:off x="2715310" y="4687337"/>
            <a:ext cx="7960508" cy="2911550"/>
          </a:xfrm>
          <a:prstGeom prst="rect">
            <a:avLst/>
          </a:prstGeom>
        </p:spPr>
        <p:txBody>
          <a:bodyPr anchor="t" rtlCol="false" tIns="0" lIns="0" bIns="0" rIns="0">
            <a:spAutoFit/>
          </a:bodyPr>
          <a:lstStyle/>
          <a:p>
            <a:pPr algn="just">
              <a:lnSpc>
                <a:spcPts val="3320"/>
              </a:lnSpc>
            </a:pPr>
            <a:r>
              <a:rPr lang="en-US" sz="2372">
                <a:solidFill>
                  <a:srgbClr val="FFFFFF"/>
                </a:solidFill>
                <a:latin typeface="Red Hat Display"/>
                <a:ea typeface="Red Hat Display"/>
                <a:cs typeface="Red Hat Display"/>
                <a:sym typeface="Red Hat Display"/>
              </a:rPr>
              <a:t>Dataset The Three Hair Types adalah kumpulan gambar yang digunakan untuk klasifikasi jenis rambut manusia ke dalam tiga kategori utama, yaitu Straight (lurus), Wavy (bergelombang), dan Curly (keriting). Dataset ini dirancang untuk keperluan pembelajaran mesin, khususnya dalam pengembangan model klasifikasi gambar berbasis deep learning.</a:t>
            </a:r>
          </a:p>
        </p:txBody>
      </p:sp>
      <p:sp>
        <p:nvSpPr>
          <p:cNvPr name="Freeform 11" id="11"/>
          <p:cNvSpPr/>
          <p:nvPr/>
        </p:nvSpPr>
        <p:spPr>
          <a:xfrm flipH="false" flipV="false" rot="0">
            <a:off x="1028700" y="2472775"/>
            <a:ext cx="7934224" cy="1186497"/>
          </a:xfrm>
          <a:custGeom>
            <a:avLst/>
            <a:gdLst/>
            <a:ahLst/>
            <a:cxnLst/>
            <a:rect r="r" b="b" t="t" l="l"/>
            <a:pathLst>
              <a:path h="1186497" w="7934224">
                <a:moveTo>
                  <a:pt x="0" y="0"/>
                </a:moveTo>
                <a:lnTo>
                  <a:pt x="7934224" y="0"/>
                </a:lnTo>
                <a:lnTo>
                  <a:pt x="7934224" y="1186497"/>
                </a:lnTo>
                <a:lnTo>
                  <a:pt x="0" y="1186497"/>
                </a:lnTo>
                <a:lnTo>
                  <a:pt x="0" y="0"/>
                </a:lnTo>
                <a:close/>
              </a:path>
            </a:pathLst>
          </a:custGeom>
          <a:blipFill>
            <a:blip r:embed="rId5"/>
            <a:stretch>
              <a:fillRect l="0" t="-13109" r="0" b="-13109"/>
            </a:stretch>
          </a:blipFill>
        </p:spPr>
      </p:sp>
      <p:sp>
        <p:nvSpPr>
          <p:cNvPr name="TextBox 12" id="12"/>
          <p:cNvSpPr txBox="true"/>
          <p:nvPr/>
        </p:nvSpPr>
        <p:spPr>
          <a:xfrm rot="0">
            <a:off x="1028700" y="2742434"/>
            <a:ext cx="7934224" cy="58039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a:ea typeface="Open Sans"/>
                <a:cs typeface="Open Sans"/>
                <a:sym typeface="Open Sans"/>
              </a:rPr>
              <a:t>The Three Hair Types</a:t>
            </a:r>
          </a:p>
        </p:txBody>
      </p:sp>
      <p:sp>
        <p:nvSpPr>
          <p:cNvPr name="Freeform 13" id="13"/>
          <p:cNvSpPr/>
          <p:nvPr/>
        </p:nvSpPr>
        <p:spPr>
          <a:xfrm flipH="false" flipV="false" rot="0">
            <a:off x="1028700" y="7978973"/>
            <a:ext cx="1148110" cy="1148110"/>
          </a:xfrm>
          <a:custGeom>
            <a:avLst/>
            <a:gdLst/>
            <a:ahLst/>
            <a:cxnLst/>
            <a:rect r="r" b="b" t="t" l="l"/>
            <a:pathLst>
              <a:path h="1148110" w="1148110">
                <a:moveTo>
                  <a:pt x="0" y="0"/>
                </a:moveTo>
                <a:lnTo>
                  <a:pt x="1148110" y="0"/>
                </a:lnTo>
                <a:lnTo>
                  <a:pt x="1148110" y="1148110"/>
                </a:lnTo>
                <a:lnTo>
                  <a:pt x="0" y="114811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4" id="14"/>
          <p:cNvSpPr txBox="true"/>
          <p:nvPr/>
        </p:nvSpPr>
        <p:spPr>
          <a:xfrm rot="0">
            <a:off x="2715310" y="8229495"/>
            <a:ext cx="2712244" cy="58039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a:ea typeface="Open Sans"/>
                <a:cs typeface="Open Sans"/>
                <a:sym typeface="Open Sans"/>
              </a:rPr>
              <a:t>Link Dataset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889648" y="8029429"/>
            <a:ext cx="20067296" cy="4515142"/>
          </a:xfrm>
          <a:custGeom>
            <a:avLst/>
            <a:gdLst/>
            <a:ahLst/>
            <a:cxnLst/>
            <a:rect r="r" b="b" t="t" l="l"/>
            <a:pathLst>
              <a:path h="4515142" w="20067296">
                <a:moveTo>
                  <a:pt x="0" y="0"/>
                </a:moveTo>
                <a:lnTo>
                  <a:pt x="20067296" y="0"/>
                </a:lnTo>
                <a:lnTo>
                  <a:pt x="20067296" y="4515142"/>
                </a:lnTo>
                <a:lnTo>
                  <a:pt x="0" y="4515142"/>
                </a:lnTo>
                <a:lnTo>
                  <a:pt x="0" y="0"/>
                </a:lnTo>
                <a:close/>
              </a:path>
            </a:pathLst>
          </a:custGeom>
          <a:blipFill>
            <a:blip r:embed="rId3"/>
            <a:stretch>
              <a:fillRect l="0" t="0" r="0" b="0"/>
            </a:stretch>
          </a:blipFill>
        </p:spPr>
      </p:sp>
      <p:sp>
        <p:nvSpPr>
          <p:cNvPr name="Freeform 4" id="4"/>
          <p:cNvSpPr/>
          <p:nvPr/>
        </p:nvSpPr>
        <p:spPr>
          <a:xfrm flipH="false" flipV="true" rot="0">
            <a:off x="-349088" y="-3112278"/>
            <a:ext cx="20067296" cy="4515142"/>
          </a:xfrm>
          <a:custGeom>
            <a:avLst/>
            <a:gdLst/>
            <a:ahLst/>
            <a:cxnLst/>
            <a:rect r="r" b="b" t="t" l="l"/>
            <a:pathLst>
              <a:path h="4515142" w="20067296">
                <a:moveTo>
                  <a:pt x="0" y="4515142"/>
                </a:moveTo>
                <a:lnTo>
                  <a:pt x="20067296" y="4515142"/>
                </a:lnTo>
                <a:lnTo>
                  <a:pt x="20067296" y="0"/>
                </a:lnTo>
                <a:lnTo>
                  <a:pt x="0" y="0"/>
                </a:lnTo>
                <a:lnTo>
                  <a:pt x="0" y="4515142"/>
                </a:lnTo>
                <a:close/>
              </a:path>
            </a:pathLst>
          </a:custGeom>
          <a:blipFill>
            <a:blip r:embed="rId3"/>
            <a:stretch>
              <a:fillRect l="0" t="0" r="0" b="0"/>
            </a:stretch>
          </a:blipFill>
        </p:spPr>
      </p:sp>
      <p:sp>
        <p:nvSpPr>
          <p:cNvPr name="Freeform 5" id="5"/>
          <p:cNvSpPr/>
          <p:nvPr/>
        </p:nvSpPr>
        <p:spPr>
          <a:xfrm flipH="false" flipV="false" rot="0">
            <a:off x="1028700" y="1476633"/>
            <a:ext cx="9791688" cy="1848181"/>
          </a:xfrm>
          <a:custGeom>
            <a:avLst/>
            <a:gdLst/>
            <a:ahLst/>
            <a:cxnLst/>
            <a:rect r="r" b="b" t="t" l="l"/>
            <a:pathLst>
              <a:path h="1848181" w="9791688">
                <a:moveTo>
                  <a:pt x="0" y="0"/>
                </a:moveTo>
                <a:lnTo>
                  <a:pt x="9791688" y="0"/>
                </a:lnTo>
                <a:lnTo>
                  <a:pt x="9791688" y="1848181"/>
                </a:lnTo>
                <a:lnTo>
                  <a:pt x="0" y="1848181"/>
                </a:lnTo>
                <a:lnTo>
                  <a:pt x="0" y="0"/>
                </a:lnTo>
                <a:close/>
              </a:path>
            </a:pathLst>
          </a:custGeom>
          <a:blipFill>
            <a:blip r:embed="rId4"/>
            <a:stretch>
              <a:fillRect l="0" t="0" r="0" b="0"/>
            </a:stretch>
          </a:blipFill>
        </p:spPr>
      </p:sp>
      <p:sp>
        <p:nvSpPr>
          <p:cNvPr name="Freeform 6" id="6"/>
          <p:cNvSpPr/>
          <p:nvPr/>
        </p:nvSpPr>
        <p:spPr>
          <a:xfrm flipH="true" flipV="false" rot="0">
            <a:off x="11398378" y="1402864"/>
            <a:ext cx="6500408" cy="7481273"/>
          </a:xfrm>
          <a:custGeom>
            <a:avLst/>
            <a:gdLst/>
            <a:ahLst/>
            <a:cxnLst/>
            <a:rect r="r" b="b" t="t" l="l"/>
            <a:pathLst>
              <a:path h="7481273" w="6500408">
                <a:moveTo>
                  <a:pt x="6500408" y="0"/>
                </a:moveTo>
                <a:lnTo>
                  <a:pt x="0" y="0"/>
                </a:lnTo>
                <a:lnTo>
                  <a:pt x="0" y="7481272"/>
                </a:lnTo>
                <a:lnTo>
                  <a:pt x="6500408" y="7481272"/>
                </a:lnTo>
                <a:lnTo>
                  <a:pt x="6500408" y="0"/>
                </a:lnTo>
                <a:close/>
              </a:path>
            </a:pathLst>
          </a:custGeom>
          <a:blipFill>
            <a:blip r:embed="rId5"/>
            <a:stretch>
              <a:fillRect l="0" t="0" r="0" b="0"/>
            </a:stretch>
          </a:blipFill>
        </p:spPr>
      </p:sp>
      <p:sp>
        <p:nvSpPr>
          <p:cNvPr name="Freeform 7" id="7"/>
          <p:cNvSpPr/>
          <p:nvPr/>
        </p:nvSpPr>
        <p:spPr>
          <a:xfrm flipH="false" flipV="false" rot="0">
            <a:off x="11398378" y="3305744"/>
            <a:ext cx="6942988" cy="4964485"/>
          </a:xfrm>
          <a:custGeom>
            <a:avLst/>
            <a:gdLst/>
            <a:ahLst/>
            <a:cxnLst/>
            <a:rect r="r" b="b" t="t" l="l"/>
            <a:pathLst>
              <a:path h="4964485" w="6942988">
                <a:moveTo>
                  <a:pt x="0" y="0"/>
                </a:moveTo>
                <a:lnTo>
                  <a:pt x="6942988" y="0"/>
                </a:lnTo>
                <a:lnTo>
                  <a:pt x="6942988" y="4964485"/>
                </a:lnTo>
                <a:lnTo>
                  <a:pt x="0" y="4964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1589005" y="1362333"/>
            <a:ext cx="7554995" cy="1943411"/>
          </a:xfrm>
          <a:prstGeom prst="rect">
            <a:avLst/>
          </a:prstGeom>
        </p:spPr>
        <p:txBody>
          <a:bodyPr anchor="t" rtlCol="false" tIns="0" lIns="0" bIns="0" rIns="0">
            <a:spAutoFit/>
          </a:bodyPr>
          <a:lstStyle/>
          <a:p>
            <a:pPr algn="l" marL="0" indent="0" lvl="0">
              <a:lnSpc>
                <a:spcPts val="13226"/>
              </a:lnSpc>
              <a:spcBef>
                <a:spcPct val="0"/>
              </a:spcBef>
            </a:pPr>
            <a:r>
              <a:rPr lang="en-US" sz="12024">
                <a:solidFill>
                  <a:srgbClr val="FF66C4"/>
                </a:solidFill>
                <a:latin typeface="Cheddar"/>
                <a:ea typeface="Cheddar"/>
                <a:cs typeface="Cheddar"/>
                <a:sym typeface="Cheddar"/>
              </a:rPr>
              <a:t>JUMLAH FITUR</a:t>
            </a:r>
          </a:p>
        </p:txBody>
      </p:sp>
      <p:sp>
        <p:nvSpPr>
          <p:cNvPr name="TextBox 9" id="9"/>
          <p:cNvSpPr txBox="true"/>
          <p:nvPr/>
        </p:nvSpPr>
        <p:spPr>
          <a:xfrm rot="0">
            <a:off x="1028700" y="4445173"/>
            <a:ext cx="9375590" cy="1339504"/>
          </a:xfrm>
          <a:prstGeom prst="rect">
            <a:avLst/>
          </a:prstGeom>
        </p:spPr>
        <p:txBody>
          <a:bodyPr anchor="t" rtlCol="false" tIns="0" lIns="0" bIns="0" rIns="0">
            <a:spAutoFit/>
          </a:bodyPr>
          <a:lstStyle/>
          <a:p>
            <a:pPr algn="just">
              <a:lnSpc>
                <a:spcPts val="3601"/>
              </a:lnSpc>
            </a:pPr>
            <a:r>
              <a:rPr lang="en-US" sz="2572">
                <a:solidFill>
                  <a:srgbClr val="FFFFFF"/>
                </a:solidFill>
                <a:latin typeface="Red Hat Display"/>
                <a:ea typeface="Red Hat Display"/>
                <a:cs typeface="Red Hat Display"/>
                <a:sym typeface="Red Hat Display"/>
              </a:rPr>
              <a:t>Setiap gambar memiliki ukuran 128x128 piksel dengan 3 saluran warna (RGB).</a:t>
            </a:r>
          </a:p>
          <a:p>
            <a:pPr algn="just" marL="0" indent="0" lvl="1">
              <a:lnSpc>
                <a:spcPts val="3601"/>
              </a:lnSpc>
              <a:spcBef>
                <a:spcPct val="0"/>
              </a:spcBef>
            </a:pPr>
            <a:r>
              <a:rPr lang="en-US" sz="2572">
                <a:solidFill>
                  <a:srgbClr val="FFFFFF"/>
                </a:solidFill>
                <a:latin typeface="Red Hat Display"/>
                <a:ea typeface="Red Hat Display"/>
                <a:cs typeface="Red Hat Display"/>
                <a:sym typeface="Red Hat Display"/>
              </a:rPr>
              <a:t>Jumlah total fitur per gambar: 128×128×3=49,152</a:t>
            </a:r>
          </a:p>
        </p:txBody>
      </p:sp>
      <p:sp>
        <p:nvSpPr>
          <p:cNvPr name="Freeform 10" id="10"/>
          <p:cNvSpPr/>
          <p:nvPr/>
        </p:nvSpPr>
        <p:spPr>
          <a:xfrm flipH="false" flipV="false" rot="0">
            <a:off x="-1393263" y="6965777"/>
            <a:ext cx="6942988" cy="4964485"/>
          </a:xfrm>
          <a:custGeom>
            <a:avLst/>
            <a:gdLst/>
            <a:ahLst/>
            <a:cxnLst/>
            <a:rect r="r" b="b" t="t" l="l"/>
            <a:pathLst>
              <a:path h="4964485" w="6942988">
                <a:moveTo>
                  <a:pt x="0" y="0"/>
                </a:moveTo>
                <a:lnTo>
                  <a:pt x="6942988" y="0"/>
                </a:lnTo>
                <a:lnTo>
                  <a:pt x="6942988" y="4964485"/>
                </a:lnTo>
                <a:lnTo>
                  <a:pt x="0" y="496448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7467612" y="2196207"/>
            <a:ext cx="9791688" cy="1848181"/>
          </a:xfrm>
          <a:custGeom>
            <a:avLst/>
            <a:gdLst/>
            <a:ahLst/>
            <a:cxnLst/>
            <a:rect r="r" b="b" t="t" l="l"/>
            <a:pathLst>
              <a:path h="1848181" w="9791688">
                <a:moveTo>
                  <a:pt x="0" y="0"/>
                </a:moveTo>
                <a:lnTo>
                  <a:pt x="9791688" y="0"/>
                </a:lnTo>
                <a:lnTo>
                  <a:pt x="9791688" y="1848181"/>
                </a:lnTo>
                <a:lnTo>
                  <a:pt x="0" y="1848181"/>
                </a:lnTo>
                <a:lnTo>
                  <a:pt x="0" y="0"/>
                </a:lnTo>
                <a:close/>
              </a:path>
            </a:pathLst>
          </a:custGeom>
          <a:blipFill>
            <a:blip r:embed="rId3"/>
            <a:stretch>
              <a:fillRect l="0" t="0" r="0" b="0"/>
            </a:stretch>
          </a:blipFill>
        </p:spPr>
      </p:sp>
      <p:sp>
        <p:nvSpPr>
          <p:cNvPr name="Freeform 4" id="4"/>
          <p:cNvSpPr/>
          <p:nvPr/>
        </p:nvSpPr>
        <p:spPr>
          <a:xfrm flipH="false" flipV="true" rot="0">
            <a:off x="0" y="-3101874"/>
            <a:ext cx="20067296" cy="4515142"/>
          </a:xfrm>
          <a:custGeom>
            <a:avLst/>
            <a:gdLst/>
            <a:ahLst/>
            <a:cxnLst/>
            <a:rect r="r" b="b" t="t" l="l"/>
            <a:pathLst>
              <a:path h="4515142" w="20067296">
                <a:moveTo>
                  <a:pt x="0" y="4515142"/>
                </a:moveTo>
                <a:lnTo>
                  <a:pt x="20067296" y="4515142"/>
                </a:lnTo>
                <a:lnTo>
                  <a:pt x="20067296" y="0"/>
                </a:lnTo>
                <a:lnTo>
                  <a:pt x="0" y="0"/>
                </a:lnTo>
                <a:lnTo>
                  <a:pt x="0" y="4515142"/>
                </a:lnTo>
                <a:close/>
              </a:path>
            </a:pathLst>
          </a:custGeom>
          <a:blipFill>
            <a:blip r:embed="rId4"/>
            <a:stretch>
              <a:fillRect l="0" t="0" r="0" b="0"/>
            </a:stretch>
          </a:blipFill>
        </p:spPr>
      </p:sp>
      <p:sp>
        <p:nvSpPr>
          <p:cNvPr name="Freeform 5" id="5"/>
          <p:cNvSpPr/>
          <p:nvPr/>
        </p:nvSpPr>
        <p:spPr>
          <a:xfrm flipH="false" flipV="false" rot="0">
            <a:off x="-889648" y="8283535"/>
            <a:ext cx="20067296" cy="4515142"/>
          </a:xfrm>
          <a:custGeom>
            <a:avLst/>
            <a:gdLst/>
            <a:ahLst/>
            <a:cxnLst/>
            <a:rect r="r" b="b" t="t" l="l"/>
            <a:pathLst>
              <a:path h="4515142" w="20067296">
                <a:moveTo>
                  <a:pt x="0" y="0"/>
                </a:moveTo>
                <a:lnTo>
                  <a:pt x="20067296" y="0"/>
                </a:lnTo>
                <a:lnTo>
                  <a:pt x="20067296" y="4515142"/>
                </a:lnTo>
                <a:lnTo>
                  <a:pt x="0" y="4515142"/>
                </a:lnTo>
                <a:lnTo>
                  <a:pt x="0" y="0"/>
                </a:lnTo>
                <a:close/>
              </a:path>
            </a:pathLst>
          </a:custGeom>
          <a:blipFill>
            <a:blip r:embed="rId4"/>
            <a:stretch>
              <a:fillRect l="0" t="0" r="0" b="0"/>
            </a:stretch>
          </a:blipFill>
        </p:spPr>
      </p:sp>
      <p:sp>
        <p:nvSpPr>
          <p:cNvPr name="TextBox 6" id="6"/>
          <p:cNvSpPr txBox="true"/>
          <p:nvPr/>
        </p:nvSpPr>
        <p:spPr>
          <a:xfrm rot="0">
            <a:off x="8189828" y="2081907"/>
            <a:ext cx="8801168" cy="1943411"/>
          </a:xfrm>
          <a:prstGeom prst="rect">
            <a:avLst/>
          </a:prstGeom>
        </p:spPr>
        <p:txBody>
          <a:bodyPr anchor="t" rtlCol="false" tIns="0" lIns="0" bIns="0" rIns="0">
            <a:spAutoFit/>
          </a:bodyPr>
          <a:lstStyle/>
          <a:p>
            <a:pPr algn="l" marL="0" indent="0" lvl="0">
              <a:lnSpc>
                <a:spcPts val="13226"/>
              </a:lnSpc>
              <a:spcBef>
                <a:spcPct val="0"/>
              </a:spcBef>
            </a:pPr>
            <a:r>
              <a:rPr lang="en-US" sz="12024">
                <a:solidFill>
                  <a:srgbClr val="FF66C4"/>
                </a:solidFill>
                <a:latin typeface="Cheddar"/>
                <a:ea typeface="Cheddar"/>
                <a:cs typeface="Cheddar"/>
                <a:sym typeface="Cheddar"/>
              </a:rPr>
              <a:t> JUMLAH LABEL</a:t>
            </a:r>
          </a:p>
        </p:txBody>
      </p:sp>
      <p:sp>
        <p:nvSpPr>
          <p:cNvPr name="Freeform 7" id="7"/>
          <p:cNvSpPr/>
          <p:nvPr/>
        </p:nvSpPr>
        <p:spPr>
          <a:xfrm flipH="false" flipV="false" rot="781999">
            <a:off x="-6677343" y="662752"/>
            <a:ext cx="14526126" cy="10162311"/>
          </a:xfrm>
          <a:custGeom>
            <a:avLst/>
            <a:gdLst/>
            <a:ahLst/>
            <a:cxnLst/>
            <a:rect r="r" b="b" t="t" l="l"/>
            <a:pathLst>
              <a:path h="10162311" w="14526126">
                <a:moveTo>
                  <a:pt x="0" y="0"/>
                </a:moveTo>
                <a:lnTo>
                  <a:pt x="14526126" y="0"/>
                </a:lnTo>
                <a:lnTo>
                  <a:pt x="14526126" y="10162310"/>
                </a:lnTo>
                <a:lnTo>
                  <a:pt x="0" y="10162310"/>
                </a:lnTo>
                <a:lnTo>
                  <a:pt x="0" y="0"/>
                </a:lnTo>
                <a:close/>
              </a:path>
            </a:pathLst>
          </a:custGeom>
          <a:blipFill>
            <a:blip r:embed="rId5"/>
            <a:stretch>
              <a:fillRect l="0" t="0" r="0" b="0"/>
            </a:stretch>
          </a:blipFill>
        </p:spPr>
      </p:sp>
      <p:sp>
        <p:nvSpPr>
          <p:cNvPr name="TextBox 8" id="8"/>
          <p:cNvSpPr txBox="true"/>
          <p:nvPr/>
        </p:nvSpPr>
        <p:spPr>
          <a:xfrm rot="0">
            <a:off x="7467612" y="4384947"/>
            <a:ext cx="9791688" cy="6191178"/>
          </a:xfrm>
          <a:prstGeom prst="rect">
            <a:avLst/>
          </a:prstGeom>
        </p:spPr>
        <p:txBody>
          <a:bodyPr anchor="t" rtlCol="false" tIns="0" lIns="0" bIns="0" rIns="0">
            <a:spAutoFit/>
          </a:bodyPr>
          <a:lstStyle/>
          <a:p>
            <a:pPr algn="just">
              <a:lnSpc>
                <a:spcPts val="3320"/>
              </a:lnSpc>
              <a:spcBef>
                <a:spcPct val="0"/>
              </a:spcBef>
            </a:pPr>
            <a:r>
              <a:rPr lang="en-US" sz="2372">
                <a:solidFill>
                  <a:srgbClr val="FFFFFF"/>
                </a:solidFill>
                <a:latin typeface="Red Hat Display"/>
                <a:ea typeface="Red Hat Display"/>
                <a:cs typeface="Red Hat Display"/>
                <a:sym typeface="Red Hat Display"/>
              </a:rPr>
              <a:t>Dataset</a:t>
            </a:r>
            <a:r>
              <a:rPr lang="en-US" sz="2372" strike="noStrike" u="none">
                <a:solidFill>
                  <a:srgbClr val="FFFFFF"/>
                </a:solidFill>
                <a:latin typeface="Red Hat Display"/>
                <a:ea typeface="Red Hat Display"/>
                <a:cs typeface="Red Hat Display"/>
                <a:sym typeface="Red Hat Display"/>
              </a:rPr>
              <a:t> The Three Hair Types memiliki tiga label kelas utama, yaitu:</a:t>
            </a:r>
          </a:p>
          <a:p>
            <a:pPr algn="just" marL="512129" indent="-256064" lvl="1">
              <a:lnSpc>
                <a:spcPts val="3320"/>
              </a:lnSpc>
              <a:spcBef>
                <a:spcPct val="0"/>
              </a:spcBef>
              <a:buFont typeface="Arial"/>
              <a:buChar char="•"/>
            </a:pPr>
            <a:r>
              <a:rPr lang="en-US" sz="2372" strike="noStrike" u="none">
                <a:solidFill>
                  <a:srgbClr val="FFFFFF"/>
                </a:solidFill>
                <a:latin typeface="Red Hat Display"/>
                <a:ea typeface="Red Hat Display"/>
                <a:cs typeface="Red Hat Display"/>
                <a:sym typeface="Red Hat Display"/>
              </a:rPr>
              <a:t>Straight: Rambut dengan karakteristik lurus, halus, dan sejajar tanpa gelombang atau keriting. Biasanya tampak rapi dan tidak memiliki pola yang signifikan.</a:t>
            </a:r>
          </a:p>
          <a:p>
            <a:pPr algn="just" marL="512129" indent="-256064" lvl="1">
              <a:lnSpc>
                <a:spcPts val="3320"/>
              </a:lnSpc>
              <a:spcBef>
                <a:spcPct val="0"/>
              </a:spcBef>
              <a:buFont typeface="Arial"/>
              <a:buChar char="•"/>
            </a:pPr>
            <a:r>
              <a:rPr lang="en-US" sz="2372" strike="noStrike" u="none">
                <a:solidFill>
                  <a:srgbClr val="FFFFFF"/>
                </a:solidFill>
                <a:latin typeface="Red Hat Display"/>
                <a:ea typeface="Red Hat Display"/>
                <a:cs typeface="Red Hat Display"/>
                <a:sym typeface="Red Hat Display"/>
              </a:rPr>
              <a:t>Wavy: Rambut dengan pola gelombang yang membentuk lengkungan atau kurva ringan, berada di antara lurus dan keriting. Rambut wavy sering kali memiliki tekstur unik dengan gelombang lembut.</a:t>
            </a:r>
          </a:p>
          <a:p>
            <a:pPr algn="just" marL="512129" indent="-256064" lvl="1">
              <a:lnSpc>
                <a:spcPts val="3320"/>
              </a:lnSpc>
              <a:spcBef>
                <a:spcPct val="0"/>
              </a:spcBef>
              <a:buFont typeface="Arial"/>
              <a:buChar char="•"/>
            </a:pPr>
            <a:r>
              <a:rPr lang="en-US" sz="2372" strike="noStrike" u="none">
                <a:solidFill>
                  <a:srgbClr val="FFFFFF"/>
                </a:solidFill>
                <a:latin typeface="Red Hat Display"/>
                <a:ea typeface="Red Hat Display"/>
                <a:cs typeface="Red Hat Display"/>
                <a:sym typeface="Red Hat Display"/>
              </a:rPr>
              <a:t>Curly: Rambut dengan pola spiral atau melingkar yang jelas, menciptakan tekstur yang lebih kompleks dibandingkan jenis lainnya. Rambut keriting memiliki bentuk yang padat dan teratur.</a:t>
            </a:r>
          </a:p>
          <a:p>
            <a:pPr algn="just" marL="0" indent="0" lvl="1">
              <a:lnSpc>
                <a:spcPts val="3320"/>
              </a:lnSpc>
              <a:spcBef>
                <a:spcPct val="0"/>
              </a:spcBef>
            </a:pPr>
            <a:r>
              <a:rPr lang="en-US" sz="2372" strike="noStrike" u="none">
                <a:solidFill>
                  <a:srgbClr val="FFFFFF"/>
                </a:solidFill>
                <a:latin typeface="Red Hat Display"/>
                <a:ea typeface="Red Hat Display"/>
                <a:cs typeface="Red Hat Display"/>
                <a:sym typeface="Red Hat Display"/>
              </a:rPr>
              <a:t>Ketiga label ini digunakan untuk melatih model dalam membedakan jenis rambut berdasarkan pola visual yang terlihat pada gambar.</a:t>
            </a:r>
          </a:p>
          <a:p>
            <a:pPr algn="just">
              <a:lnSpc>
                <a:spcPts val="3320"/>
              </a:lnSpc>
              <a:spcBef>
                <a:spcPct val="0"/>
              </a:spcBef>
            </a:pPr>
          </a:p>
          <a:p>
            <a:pPr algn="just">
              <a:lnSpc>
                <a:spcPts val="3320"/>
              </a:lnSpc>
              <a:spcBef>
                <a:spcPct val="0"/>
              </a:spcBef>
            </a:pPr>
          </a:p>
          <a:p>
            <a:pPr algn="just">
              <a:lnSpc>
                <a:spcPts val="3320"/>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true" rot="0">
            <a:off x="-544617" y="-2822688"/>
            <a:ext cx="20067296" cy="4515142"/>
          </a:xfrm>
          <a:custGeom>
            <a:avLst/>
            <a:gdLst/>
            <a:ahLst/>
            <a:cxnLst/>
            <a:rect r="r" b="b" t="t" l="l"/>
            <a:pathLst>
              <a:path h="4515142" w="20067296">
                <a:moveTo>
                  <a:pt x="0" y="4515142"/>
                </a:moveTo>
                <a:lnTo>
                  <a:pt x="20067296" y="4515142"/>
                </a:lnTo>
                <a:lnTo>
                  <a:pt x="20067296" y="0"/>
                </a:lnTo>
                <a:lnTo>
                  <a:pt x="0" y="0"/>
                </a:lnTo>
                <a:lnTo>
                  <a:pt x="0" y="4515142"/>
                </a:lnTo>
                <a:close/>
              </a:path>
            </a:pathLst>
          </a:custGeom>
          <a:blipFill>
            <a:blip r:embed="rId3"/>
            <a:stretch>
              <a:fillRect l="0" t="0" r="0" b="0"/>
            </a:stretch>
          </a:blipFill>
        </p:spPr>
      </p:sp>
      <p:sp>
        <p:nvSpPr>
          <p:cNvPr name="Freeform 4" id="4"/>
          <p:cNvSpPr/>
          <p:nvPr/>
        </p:nvSpPr>
        <p:spPr>
          <a:xfrm flipH="false" flipV="false" rot="0">
            <a:off x="5431951" y="411835"/>
            <a:ext cx="12598637" cy="2377993"/>
          </a:xfrm>
          <a:custGeom>
            <a:avLst/>
            <a:gdLst/>
            <a:ahLst/>
            <a:cxnLst/>
            <a:rect r="r" b="b" t="t" l="l"/>
            <a:pathLst>
              <a:path h="2377993" w="12598637">
                <a:moveTo>
                  <a:pt x="0" y="0"/>
                </a:moveTo>
                <a:lnTo>
                  <a:pt x="12598638" y="0"/>
                </a:lnTo>
                <a:lnTo>
                  <a:pt x="12598638" y="2377993"/>
                </a:lnTo>
                <a:lnTo>
                  <a:pt x="0" y="2377993"/>
                </a:lnTo>
                <a:lnTo>
                  <a:pt x="0" y="0"/>
                </a:lnTo>
                <a:close/>
              </a:path>
            </a:pathLst>
          </a:custGeom>
          <a:blipFill>
            <a:blip r:embed="rId4"/>
            <a:stretch>
              <a:fillRect l="0" t="0" r="0" b="0"/>
            </a:stretch>
          </a:blipFill>
        </p:spPr>
      </p:sp>
      <p:sp>
        <p:nvSpPr>
          <p:cNvPr name="TextBox 5" id="5"/>
          <p:cNvSpPr txBox="true"/>
          <p:nvPr/>
        </p:nvSpPr>
        <p:spPr>
          <a:xfrm rot="0">
            <a:off x="7423846" y="335635"/>
            <a:ext cx="9879219" cy="2418312"/>
          </a:xfrm>
          <a:prstGeom prst="rect">
            <a:avLst/>
          </a:prstGeom>
        </p:spPr>
        <p:txBody>
          <a:bodyPr anchor="t" rtlCol="false" tIns="0" lIns="0" bIns="0" rIns="0">
            <a:spAutoFit/>
          </a:bodyPr>
          <a:lstStyle/>
          <a:p>
            <a:pPr algn="l" marL="0" indent="0" lvl="0">
              <a:lnSpc>
                <a:spcPts val="8837"/>
              </a:lnSpc>
              <a:spcBef>
                <a:spcPct val="0"/>
              </a:spcBef>
            </a:pPr>
            <a:r>
              <a:rPr lang="en-US" sz="8033">
                <a:solidFill>
                  <a:srgbClr val="FF66C4"/>
                </a:solidFill>
                <a:latin typeface="Cheddar"/>
                <a:ea typeface="Cheddar"/>
                <a:cs typeface="Cheddar"/>
                <a:sym typeface="Cheddar"/>
              </a:rPr>
              <a:t>JENIS JARINGAN SARAF TIRUAN YANG DIGUNAKAN</a:t>
            </a:r>
          </a:p>
        </p:txBody>
      </p:sp>
      <p:sp>
        <p:nvSpPr>
          <p:cNvPr name="TextBox 6" id="6"/>
          <p:cNvSpPr txBox="true"/>
          <p:nvPr/>
        </p:nvSpPr>
        <p:spPr>
          <a:xfrm rot="0">
            <a:off x="7423846" y="5105400"/>
            <a:ext cx="9791688" cy="3291625"/>
          </a:xfrm>
          <a:prstGeom prst="rect">
            <a:avLst/>
          </a:prstGeom>
        </p:spPr>
        <p:txBody>
          <a:bodyPr anchor="t" rtlCol="false" tIns="0" lIns="0" bIns="0" rIns="0">
            <a:spAutoFit/>
          </a:bodyPr>
          <a:lstStyle/>
          <a:p>
            <a:pPr algn="just" marL="0" indent="0" lvl="1">
              <a:lnSpc>
                <a:spcPts val="3320"/>
              </a:lnSpc>
              <a:spcBef>
                <a:spcPct val="0"/>
              </a:spcBef>
            </a:pPr>
            <a:r>
              <a:rPr lang="en-US" sz="2372">
                <a:solidFill>
                  <a:srgbClr val="FFFFFF"/>
                </a:solidFill>
                <a:latin typeface="Red Hat Display"/>
                <a:ea typeface="Red Hat Display"/>
                <a:cs typeface="Red Hat Display"/>
                <a:sym typeface="Red Hat Display"/>
              </a:rPr>
              <a:t>Convolutional Neural Network (CNN) adalah jenis jaringan saraf tiruan yang dirancang khusus untuk memproses data berbentuk grid, seperti gambar. CNN mampu mengenali pola-pola visual melalui penggunaan lapisan konvolusi (convolutional layers), yang secara otomatis mengekstraksi fitur penting seperti tepi, tekstur, atau bentuk dari gambar input. Dengan struktur hierarkisnya, CNN sangat efektif dalam tugas-tugas computer vision, termasuk klasifikasi gambar, deteksi objek, dan segmentasi citra.</a:t>
            </a:r>
          </a:p>
        </p:txBody>
      </p:sp>
      <p:sp>
        <p:nvSpPr>
          <p:cNvPr name="Freeform 7" id="7"/>
          <p:cNvSpPr/>
          <p:nvPr/>
        </p:nvSpPr>
        <p:spPr>
          <a:xfrm flipH="false" flipV="false" rot="0">
            <a:off x="-872869" y="8182706"/>
            <a:ext cx="20067296" cy="4515142"/>
          </a:xfrm>
          <a:custGeom>
            <a:avLst/>
            <a:gdLst/>
            <a:ahLst/>
            <a:cxnLst/>
            <a:rect r="r" b="b" t="t" l="l"/>
            <a:pathLst>
              <a:path h="4515142" w="20067296">
                <a:moveTo>
                  <a:pt x="0" y="0"/>
                </a:moveTo>
                <a:lnTo>
                  <a:pt x="20067296" y="0"/>
                </a:lnTo>
                <a:lnTo>
                  <a:pt x="20067296" y="4515141"/>
                </a:lnTo>
                <a:lnTo>
                  <a:pt x="0" y="4515141"/>
                </a:lnTo>
                <a:lnTo>
                  <a:pt x="0" y="0"/>
                </a:lnTo>
                <a:close/>
              </a:path>
            </a:pathLst>
          </a:custGeom>
          <a:blipFill>
            <a:blip r:embed="rId3"/>
            <a:stretch>
              <a:fillRect l="0" t="0" r="0" b="0"/>
            </a:stretch>
          </a:blipFill>
        </p:spPr>
      </p:sp>
      <p:sp>
        <p:nvSpPr>
          <p:cNvPr name="Freeform 8" id="8"/>
          <p:cNvSpPr/>
          <p:nvPr/>
        </p:nvSpPr>
        <p:spPr>
          <a:xfrm flipH="false" flipV="false" rot="5630777">
            <a:off x="-1032770" y="4604764"/>
            <a:ext cx="10408061" cy="8118288"/>
          </a:xfrm>
          <a:custGeom>
            <a:avLst/>
            <a:gdLst/>
            <a:ahLst/>
            <a:cxnLst/>
            <a:rect r="r" b="b" t="t" l="l"/>
            <a:pathLst>
              <a:path h="8118288" w="10408061">
                <a:moveTo>
                  <a:pt x="0" y="0"/>
                </a:moveTo>
                <a:lnTo>
                  <a:pt x="10408062" y="0"/>
                </a:lnTo>
                <a:lnTo>
                  <a:pt x="10408062" y="8118288"/>
                </a:lnTo>
                <a:lnTo>
                  <a:pt x="0" y="8118288"/>
                </a:lnTo>
                <a:lnTo>
                  <a:pt x="0" y="0"/>
                </a:lnTo>
                <a:close/>
              </a:path>
            </a:pathLst>
          </a:custGeom>
          <a:blipFill>
            <a:blip r:embed="rId5"/>
            <a:stretch>
              <a:fillRect l="0" t="0" r="0" b="0"/>
            </a:stretch>
          </a:blipFill>
        </p:spPr>
      </p:sp>
      <p:sp>
        <p:nvSpPr>
          <p:cNvPr name="Freeform 9" id="9"/>
          <p:cNvSpPr/>
          <p:nvPr/>
        </p:nvSpPr>
        <p:spPr>
          <a:xfrm flipH="false" flipV="false" rot="0">
            <a:off x="-872869" y="-1218440"/>
            <a:ext cx="5243339" cy="6798495"/>
          </a:xfrm>
          <a:custGeom>
            <a:avLst/>
            <a:gdLst/>
            <a:ahLst/>
            <a:cxnLst/>
            <a:rect r="r" b="b" t="t" l="l"/>
            <a:pathLst>
              <a:path h="6798495" w="5243339">
                <a:moveTo>
                  <a:pt x="0" y="0"/>
                </a:moveTo>
                <a:lnTo>
                  <a:pt x="5243339" y="0"/>
                </a:lnTo>
                <a:lnTo>
                  <a:pt x="5243339" y="6798495"/>
                </a:lnTo>
                <a:lnTo>
                  <a:pt x="0" y="6798495"/>
                </a:lnTo>
                <a:lnTo>
                  <a:pt x="0" y="0"/>
                </a:lnTo>
                <a:close/>
              </a:path>
            </a:pathLst>
          </a:custGeom>
          <a:blipFill>
            <a:blip r:embed="rId6"/>
            <a:stretch>
              <a:fillRect l="0" t="0" r="0" b="0"/>
            </a:stretch>
          </a:blipFill>
        </p:spPr>
      </p:sp>
      <p:sp>
        <p:nvSpPr>
          <p:cNvPr name="Freeform 10" id="10"/>
          <p:cNvSpPr/>
          <p:nvPr/>
        </p:nvSpPr>
        <p:spPr>
          <a:xfrm flipH="false" flipV="false" rot="0">
            <a:off x="5431951" y="2789828"/>
            <a:ext cx="8108735" cy="1453370"/>
          </a:xfrm>
          <a:custGeom>
            <a:avLst/>
            <a:gdLst/>
            <a:ahLst/>
            <a:cxnLst/>
            <a:rect r="r" b="b" t="t" l="l"/>
            <a:pathLst>
              <a:path h="1453370" w="8108735">
                <a:moveTo>
                  <a:pt x="0" y="0"/>
                </a:moveTo>
                <a:lnTo>
                  <a:pt x="8108735" y="0"/>
                </a:lnTo>
                <a:lnTo>
                  <a:pt x="8108735" y="1453370"/>
                </a:lnTo>
                <a:lnTo>
                  <a:pt x="0" y="1453370"/>
                </a:lnTo>
                <a:lnTo>
                  <a:pt x="0" y="0"/>
                </a:lnTo>
                <a:close/>
              </a:path>
            </a:pathLst>
          </a:custGeom>
          <a:blipFill>
            <a:blip r:embed="rId4"/>
            <a:stretch>
              <a:fillRect l="0" t="-2654" r="0" b="-2654"/>
            </a:stretch>
          </a:blipFill>
        </p:spPr>
      </p:sp>
      <p:sp>
        <p:nvSpPr>
          <p:cNvPr name="TextBox 11" id="11"/>
          <p:cNvSpPr txBox="true"/>
          <p:nvPr/>
        </p:nvSpPr>
        <p:spPr>
          <a:xfrm rot="0">
            <a:off x="5639043" y="3192981"/>
            <a:ext cx="7699976" cy="58039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a:ea typeface="Open Sans"/>
                <a:cs typeface="Open Sans"/>
                <a:sym typeface="Open Sans"/>
              </a:rPr>
              <a:t>Convolutional Neural Network (CNN)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7467612" y="732002"/>
            <a:ext cx="9791688" cy="1848181"/>
          </a:xfrm>
          <a:custGeom>
            <a:avLst/>
            <a:gdLst/>
            <a:ahLst/>
            <a:cxnLst/>
            <a:rect r="r" b="b" t="t" l="l"/>
            <a:pathLst>
              <a:path h="1848181" w="9791688">
                <a:moveTo>
                  <a:pt x="0" y="0"/>
                </a:moveTo>
                <a:lnTo>
                  <a:pt x="9791688" y="0"/>
                </a:lnTo>
                <a:lnTo>
                  <a:pt x="9791688" y="1848182"/>
                </a:lnTo>
                <a:lnTo>
                  <a:pt x="0" y="1848182"/>
                </a:lnTo>
                <a:lnTo>
                  <a:pt x="0" y="0"/>
                </a:lnTo>
                <a:close/>
              </a:path>
            </a:pathLst>
          </a:custGeom>
          <a:blipFill>
            <a:blip r:embed="rId3"/>
            <a:stretch>
              <a:fillRect l="0" t="0" r="0" b="0"/>
            </a:stretch>
          </a:blipFill>
        </p:spPr>
      </p:sp>
      <p:sp>
        <p:nvSpPr>
          <p:cNvPr name="Freeform 4" id="4"/>
          <p:cNvSpPr/>
          <p:nvPr/>
        </p:nvSpPr>
        <p:spPr>
          <a:xfrm flipH="false" flipV="true" rot="0">
            <a:off x="0" y="-3101874"/>
            <a:ext cx="20067296" cy="4515142"/>
          </a:xfrm>
          <a:custGeom>
            <a:avLst/>
            <a:gdLst/>
            <a:ahLst/>
            <a:cxnLst/>
            <a:rect r="r" b="b" t="t" l="l"/>
            <a:pathLst>
              <a:path h="4515142" w="20067296">
                <a:moveTo>
                  <a:pt x="0" y="4515142"/>
                </a:moveTo>
                <a:lnTo>
                  <a:pt x="20067296" y="4515142"/>
                </a:lnTo>
                <a:lnTo>
                  <a:pt x="20067296" y="0"/>
                </a:lnTo>
                <a:lnTo>
                  <a:pt x="0" y="0"/>
                </a:lnTo>
                <a:lnTo>
                  <a:pt x="0" y="4515142"/>
                </a:lnTo>
                <a:close/>
              </a:path>
            </a:pathLst>
          </a:custGeom>
          <a:blipFill>
            <a:blip r:embed="rId4"/>
            <a:stretch>
              <a:fillRect l="0" t="0" r="0" b="0"/>
            </a:stretch>
          </a:blipFill>
        </p:spPr>
      </p:sp>
      <p:sp>
        <p:nvSpPr>
          <p:cNvPr name="Freeform 5" id="5"/>
          <p:cNvSpPr/>
          <p:nvPr/>
        </p:nvSpPr>
        <p:spPr>
          <a:xfrm flipH="false" flipV="false" rot="0">
            <a:off x="-889648" y="8283535"/>
            <a:ext cx="20067296" cy="4515142"/>
          </a:xfrm>
          <a:custGeom>
            <a:avLst/>
            <a:gdLst/>
            <a:ahLst/>
            <a:cxnLst/>
            <a:rect r="r" b="b" t="t" l="l"/>
            <a:pathLst>
              <a:path h="4515142" w="20067296">
                <a:moveTo>
                  <a:pt x="0" y="0"/>
                </a:moveTo>
                <a:lnTo>
                  <a:pt x="20067296" y="0"/>
                </a:lnTo>
                <a:lnTo>
                  <a:pt x="20067296" y="4515142"/>
                </a:lnTo>
                <a:lnTo>
                  <a:pt x="0" y="4515142"/>
                </a:lnTo>
                <a:lnTo>
                  <a:pt x="0" y="0"/>
                </a:lnTo>
                <a:close/>
              </a:path>
            </a:pathLst>
          </a:custGeom>
          <a:blipFill>
            <a:blip r:embed="rId4"/>
            <a:stretch>
              <a:fillRect l="0" t="0" r="0" b="0"/>
            </a:stretch>
          </a:blipFill>
        </p:spPr>
      </p:sp>
      <p:sp>
        <p:nvSpPr>
          <p:cNvPr name="TextBox 6" id="6"/>
          <p:cNvSpPr txBox="true"/>
          <p:nvPr/>
        </p:nvSpPr>
        <p:spPr>
          <a:xfrm rot="0">
            <a:off x="7867702" y="636773"/>
            <a:ext cx="9391598" cy="1943411"/>
          </a:xfrm>
          <a:prstGeom prst="rect">
            <a:avLst/>
          </a:prstGeom>
        </p:spPr>
        <p:txBody>
          <a:bodyPr anchor="t" rtlCol="false" tIns="0" lIns="0" bIns="0" rIns="0">
            <a:spAutoFit/>
          </a:bodyPr>
          <a:lstStyle/>
          <a:p>
            <a:pPr algn="l" marL="0" indent="0" lvl="0">
              <a:lnSpc>
                <a:spcPts val="13226"/>
              </a:lnSpc>
              <a:spcBef>
                <a:spcPct val="0"/>
              </a:spcBef>
            </a:pPr>
            <a:r>
              <a:rPr lang="en-US" sz="12024">
                <a:solidFill>
                  <a:srgbClr val="FF66C4"/>
                </a:solidFill>
                <a:latin typeface="Cheddar"/>
                <a:ea typeface="Cheddar"/>
                <a:cs typeface="Cheddar"/>
                <a:sym typeface="Cheddar"/>
              </a:rPr>
              <a:t>JENIS OPTIMISASI</a:t>
            </a:r>
          </a:p>
        </p:txBody>
      </p:sp>
      <p:sp>
        <p:nvSpPr>
          <p:cNvPr name="Freeform 7" id="7"/>
          <p:cNvSpPr/>
          <p:nvPr/>
        </p:nvSpPr>
        <p:spPr>
          <a:xfrm flipH="false" flipV="false" rot="781999">
            <a:off x="-6677343" y="662752"/>
            <a:ext cx="14526126" cy="10162311"/>
          </a:xfrm>
          <a:custGeom>
            <a:avLst/>
            <a:gdLst/>
            <a:ahLst/>
            <a:cxnLst/>
            <a:rect r="r" b="b" t="t" l="l"/>
            <a:pathLst>
              <a:path h="10162311" w="14526126">
                <a:moveTo>
                  <a:pt x="0" y="0"/>
                </a:moveTo>
                <a:lnTo>
                  <a:pt x="14526126" y="0"/>
                </a:lnTo>
                <a:lnTo>
                  <a:pt x="14526126" y="10162310"/>
                </a:lnTo>
                <a:lnTo>
                  <a:pt x="0" y="10162310"/>
                </a:lnTo>
                <a:lnTo>
                  <a:pt x="0" y="0"/>
                </a:lnTo>
                <a:close/>
              </a:path>
            </a:pathLst>
          </a:custGeom>
          <a:blipFill>
            <a:blip r:embed="rId5"/>
            <a:stretch>
              <a:fillRect l="0" t="0" r="0" b="0"/>
            </a:stretch>
          </a:blipFill>
        </p:spPr>
      </p:sp>
      <p:sp>
        <p:nvSpPr>
          <p:cNvPr name="TextBox 8" id="8"/>
          <p:cNvSpPr txBox="true"/>
          <p:nvPr/>
        </p:nvSpPr>
        <p:spPr>
          <a:xfrm rot="0">
            <a:off x="7467612" y="4384947"/>
            <a:ext cx="9791688" cy="4120069"/>
          </a:xfrm>
          <a:prstGeom prst="rect">
            <a:avLst/>
          </a:prstGeom>
        </p:spPr>
        <p:txBody>
          <a:bodyPr anchor="t" rtlCol="false" tIns="0" lIns="0" bIns="0" rIns="0">
            <a:spAutoFit/>
          </a:bodyPr>
          <a:lstStyle/>
          <a:p>
            <a:pPr algn="just">
              <a:lnSpc>
                <a:spcPts val="3320"/>
              </a:lnSpc>
              <a:spcBef>
                <a:spcPct val="0"/>
              </a:spcBef>
            </a:pPr>
            <a:r>
              <a:rPr lang="en-US" sz="2372">
                <a:solidFill>
                  <a:srgbClr val="FFFFFF"/>
                </a:solidFill>
                <a:latin typeface="Red Hat Display"/>
                <a:ea typeface="Red Hat Display"/>
                <a:cs typeface="Red Hat Display"/>
                <a:sym typeface="Red Hat Display"/>
              </a:rPr>
              <a:t>Adam (Adaptive Moment Estimation) adalah algoritma optimisasi yang digunakan untuk melatih model deep learning. Adam menggabungkan keunggulan dari dua metode optimisasi populer, yaitu Momentum dan RMSProp, dengan menggunakan rata-rata momentum gradien dan rata-rata kuadrat gradien untuk mempercepat konvergensi. Optimizer ini secara adaptif menyesuaikan laju pembelajaran (learning rate) untuk setiap parameter dalam jaringan, sehingga cocok untuk model dengan parameter besar seperti Convolutional Neural Network (CNN). Adam dikenal cepat, efisien, dan stabil, menjadikannya salah satu pilihan paling populer untuk berbagai jenis model deep learning.</a:t>
            </a:r>
          </a:p>
        </p:txBody>
      </p:sp>
      <p:sp>
        <p:nvSpPr>
          <p:cNvPr name="Freeform 9" id="9"/>
          <p:cNvSpPr/>
          <p:nvPr/>
        </p:nvSpPr>
        <p:spPr>
          <a:xfrm flipH="false" flipV="false" rot="0">
            <a:off x="7467612" y="2580184"/>
            <a:ext cx="7591730" cy="1308637"/>
          </a:xfrm>
          <a:custGeom>
            <a:avLst/>
            <a:gdLst/>
            <a:ahLst/>
            <a:cxnLst/>
            <a:rect r="r" b="b" t="t" l="l"/>
            <a:pathLst>
              <a:path h="1308637" w="7591730">
                <a:moveTo>
                  <a:pt x="0" y="0"/>
                </a:moveTo>
                <a:lnTo>
                  <a:pt x="7591730" y="0"/>
                </a:lnTo>
                <a:lnTo>
                  <a:pt x="7591730" y="1308636"/>
                </a:lnTo>
                <a:lnTo>
                  <a:pt x="0" y="1308636"/>
                </a:lnTo>
                <a:lnTo>
                  <a:pt x="0" y="0"/>
                </a:lnTo>
                <a:close/>
              </a:path>
            </a:pathLst>
          </a:custGeom>
          <a:blipFill>
            <a:blip r:embed="rId3"/>
            <a:stretch>
              <a:fillRect l="0" t="-4749" r="0" b="-4749"/>
            </a:stretch>
          </a:blipFill>
        </p:spPr>
      </p:sp>
      <p:sp>
        <p:nvSpPr>
          <p:cNvPr name="TextBox 10" id="10"/>
          <p:cNvSpPr txBox="true"/>
          <p:nvPr/>
        </p:nvSpPr>
        <p:spPr>
          <a:xfrm rot="0">
            <a:off x="7467612" y="2910969"/>
            <a:ext cx="7591730" cy="58039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a:ea typeface="Open Sans"/>
                <a:cs typeface="Open Sans"/>
                <a:sym typeface="Open Sans"/>
              </a:rPr>
              <a:t>Adam (Adaptive Moment Estimation)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889648" y="8580949"/>
            <a:ext cx="20067296" cy="4515142"/>
          </a:xfrm>
          <a:custGeom>
            <a:avLst/>
            <a:gdLst/>
            <a:ahLst/>
            <a:cxnLst/>
            <a:rect r="r" b="b" t="t" l="l"/>
            <a:pathLst>
              <a:path h="4515142" w="20067296">
                <a:moveTo>
                  <a:pt x="0" y="0"/>
                </a:moveTo>
                <a:lnTo>
                  <a:pt x="20067296" y="0"/>
                </a:lnTo>
                <a:lnTo>
                  <a:pt x="20067296" y="4515141"/>
                </a:lnTo>
                <a:lnTo>
                  <a:pt x="0" y="4515141"/>
                </a:lnTo>
                <a:lnTo>
                  <a:pt x="0" y="0"/>
                </a:lnTo>
                <a:close/>
              </a:path>
            </a:pathLst>
          </a:custGeom>
          <a:blipFill>
            <a:blip r:embed="rId3"/>
            <a:stretch>
              <a:fillRect l="0" t="0" r="0" b="0"/>
            </a:stretch>
          </a:blipFill>
        </p:spPr>
      </p:sp>
      <p:sp>
        <p:nvSpPr>
          <p:cNvPr name="Freeform 4" id="4"/>
          <p:cNvSpPr/>
          <p:nvPr/>
        </p:nvSpPr>
        <p:spPr>
          <a:xfrm flipH="false" flipV="false" rot="0">
            <a:off x="3014267" y="4566050"/>
            <a:ext cx="5958899" cy="2506462"/>
          </a:xfrm>
          <a:custGeom>
            <a:avLst/>
            <a:gdLst/>
            <a:ahLst/>
            <a:cxnLst/>
            <a:rect r="r" b="b" t="t" l="l"/>
            <a:pathLst>
              <a:path h="2506462" w="5958899">
                <a:moveTo>
                  <a:pt x="0" y="0"/>
                </a:moveTo>
                <a:lnTo>
                  <a:pt x="5958899" y="0"/>
                </a:lnTo>
                <a:lnTo>
                  <a:pt x="5958899" y="2506462"/>
                </a:lnTo>
                <a:lnTo>
                  <a:pt x="0" y="2506462"/>
                </a:lnTo>
                <a:lnTo>
                  <a:pt x="0" y="0"/>
                </a:lnTo>
                <a:close/>
              </a:path>
            </a:pathLst>
          </a:custGeom>
          <a:blipFill>
            <a:blip r:embed="rId4"/>
            <a:stretch>
              <a:fillRect l="0" t="0" r="0" b="-100000"/>
            </a:stretch>
          </a:blipFill>
        </p:spPr>
      </p:sp>
      <p:sp>
        <p:nvSpPr>
          <p:cNvPr name="Freeform 5" id="5"/>
          <p:cNvSpPr/>
          <p:nvPr/>
        </p:nvSpPr>
        <p:spPr>
          <a:xfrm flipH="false" flipV="true" rot="0">
            <a:off x="0" y="-3202174"/>
            <a:ext cx="20067296" cy="4515142"/>
          </a:xfrm>
          <a:custGeom>
            <a:avLst/>
            <a:gdLst/>
            <a:ahLst/>
            <a:cxnLst/>
            <a:rect r="r" b="b" t="t" l="l"/>
            <a:pathLst>
              <a:path h="4515142" w="20067296">
                <a:moveTo>
                  <a:pt x="0" y="4515141"/>
                </a:moveTo>
                <a:lnTo>
                  <a:pt x="20067296" y="4515141"/>
                </a:lnTo>
                <a:lnTo>
                  <a:pt x="20067296" y="0"/>
                </a:lnTo>
                <a:lnTo>
                  <a:pt x="0" y="0"/>
                </a:lnTo>
                <a:lnTo>
                  <a:pt x="0" y="4515141"/>
                </a:lnTo>
                <a:close/>
              </a:path>
            </a:pathLst>
          </a:custGeom>
          <a:blipFill>
            <a:blip r:embed="rId3"/>
            <a:stretch>
              <a:fillRect l="0" t="0" r="0" b="0"/>
            </a:stretch>
          </a:blipFill>
        </p:spPr>
      </p:sp>
      <p:sp>
        <p:nvSpPr>
          <p:cNvPr name="Freeform 6" id="6"/>
          <p:cNvSpPr/>
          <p:nvPr/>
        </p:nvSpPr>
        <p:spPr>
          <a:xfrm flipH="false" flipV="false" rot="0">
            <a:off x="4248156" y="1541567"/>
            <a:ext cx="9791688" cy="1848181"/>
          </a:xfrm>
          <a:custGeom>
            <a:avLst/>
            <a:gdLst/>
            <a:ahLst/>
            <a:cxnLst/>
            <a:rect r="r" b="b" t="t" l="l"/>
            <a:pathLst>
              <a:path h="1848181" w="9791688">
                <a:moveTo>
                  <a:pt x="0" y="0"/>
                </a:moveTo>
                <a:lnTo>
                  <a:pt x="9791688" y="0"/>
                </a:lnTo>
                <a:lnTo>
                  <a:pt x="9791688" y="1848181"/>
                </a:lnTo>
                <a:lnTo>
                  <a:pt x="0" y="1848181"/>
                </a:lnTo>
                <a:lnTo>
                  <a:pt x="0" y="0"/>
                </a:lnTo>
                <a:close/>
              </a:path>
            </a:pathLst>
          </a:custGeom>
          <a:blipFill>
            <a:blip r:embed="rId5"/>
            <a:stretch>
              <a:fillRect l="0" t="0" r="0" b="0"/>
            </a:stretch>
          </a:blipFill>
        </p:spPr>
      </p:sp>
      <p:sp>
        <p:nvSpPr>
          <p:cNvPr name="TextBox 7" id="7"/>
          <p:cNvSpPr txBox="true"/>
          <p:nvPr/>
        </p:nvSpPr>
        <p:spPr>
          <a:xfrm rot="0">
            <a:off x="5273677" y="1502309"/>
            <a:ext cx="7740646" cy="1887439"/>
          </a:xfrm>
          <a:prstGeom prst="rect">
            <a:avLst/>
          </a:prstGeom>
        </p:spPr>
        <p:txBody>
          <a:bodyPr anchor="t" rtlCol="false" tIns="0" lIns="0" bIns="0" rIns="0">
            <a:spAutoFit/>
          </a:bodyPr>
          <a:lstStyle/>
          <a:p>
            <a:pPr algn="ctr" marL="0" indent="0" lvl="0">
              <a:lnSpc>
                <a:spcPts val="6870"/>
              </a:lnSpc>
              <a:spcBef>
                <a:spcPct val="0"/>
              </a:spcBef>
            </a:pPr>
            <a:r>
              <a:rPr lang="en-US" sz="6245">
                <a:solidFill>
                  <a:srgbClr val="FF66C4"/>
                </a:solidFill>
                <a:latin typeface="Cheddar"/>
                <a:ea typeface="Cheddar"/>
                <a:cs typeface="Cheddar"/>
                <a:sym typeface="Cheddar"/>
              </a:rPr>
              <a:t> JENIS FUNGSI AKTIVASI YANG DIGUNAKAN</a:t>
            </a:r>
          </a:p>
        </p:txBody>
      </p:sp>
      <p:sp>
        <p:nvSpPr>
          <p:cNvPr name="TextBox 8" id="8"/>
          <p:cNvSpPr txBox="true"/>
          <p:nvPr/>
        </p:nvSpPr>
        <p:spPr>
          <a:xfrm rot="0">
            <a:off x="3195518" y="5819038"/>
            <a:ext cx="5596397" cy="545199"/>
          </a:xfrm>
          <a:prstGeom prst="rect">
            <a:avLst/>
          </a:prstGeom>
        </p:spPr>
        <p:txBody>
          <a:bodyPr anchor="t" rtlCol="false" tIns="0" lIns="0" bIns="0" rIns="0">
            <a:spAutoFit/>
          </a:bodyPr>
          <a:lstStyle/>
          <a:p>
            <a:pPr algn="just" marL="0" indent="0" lvl="1">
              <a:lnSpc>
                <a:spcPts val="2179"/>
              </a:lnSpc>
            </a:pPr>
            <a:r>
              <a:rPr lang="en-US" sz="1757">
                <a:solidFill>
                  <a:srgbClr val="FFFFFF"/>
                </a:solidFill>
                <a:latin typeface="Red Hat Display"/>
                <a:ea typeface="Red Hat Display"/>
                <a:cs typeface="Red Hat Display"/>
                <a:sym typeface="Red Hat Display"/>
              </a:rPr>
              <a:t>Digunakan di layer convolutional dan dense hidden layers.</a:t>
            </a:r>
          </a:p>
        </p:txBody>
      </p:sp>
      <p:sp>
        <p:nvSpPr>
          <p:cNvPr name="TextBox 9" id="9"/>
          <p:cNvSpPr txBox="true"/>
          <p:nvPr/>
        </p:nvSpPr>
        <p:spPr>
          <a:xfrm rot="0">
            <a:off x="4460414" y="4949976"/>
            <a:ext cx="3066605" cy="588616"/>
          </a:xfrm>
          <a:prstGeom prst="rect">
            <a:avLst/>
          </a:prstGeom>
        </p:spPr>
        <p:txBody>
          <a:bodyPr anchor="t" rtlCol="false" tIns="0" lIns="0" bIns="0" rIns="0">
            <a:spAutoFit/>
          </a:bodyPr>
          <a:lstStyle/>
          <a:p>
            <a:pPr algn="ctr" marL="0" indent="0" lvl="1">
              <a:lnSpc>
                <a:spcPts val="4851"/>
              </a:lnSpc>
              <a:spcBef>
                <a:spcPct val="0"/>
              </a:spcBef>
            </a:pPr>
            <a:r>
              <a:rPr lang="en-US" b="true" sz="3465">
                <a:solidFill>
                  <a:srgbClr val="FFFFFF"/>
                </a:solidFill>
                <a:latin typeface="Red Hat Display Bold"/>
                <a:ea typeface="Red Hat Display Bold"/>
                <a:cs typeface="Red Hat Display Bold"/>
                <a:sym typeface="Red Hat Display Bold"/>
              </a:rPr>
              <a:t>RELU</a:t>
            </a:r>
          </a:p>
        </p:txBody>
      </p:sp>
      <p:sp>
        <p:nvSpPr>
          <p:cNvPr name="Freeform 10" id="10"/>
          <p:cNvSpPr/>
          <p:nvPr/>
        </p:nvSpPr>
        <p:spPr>
          <a:xfrm flipH="false" flipV="false" rot="0">
            <a:off x="9314834" y="4566050"/>
            <a:ext cx="5958899" cy="2506462"/>
          </a:xfrm>
          <a:custGeom>
            <a:avLst/>
            <a:gdLst/>
            <a:ahLst/>
            <a:cxnLst/>
            <a:rect r="r" b="b" t="t" l="l"/>
            <a:pathLst>
              <a:path h="2506462" w="5958899">
                <a:moveTo>
                  <a:pt x="0" y="0"/>
                </a:moveTo>
                <a:lnTo>
                  <a:pt x="5958899" y="0"/>
                </a:lnTo>
                <a:lnTo>
                  <a:pt x="5958899" y="2506462"/>
                </a:lnTo>
                <a:lnTo>
                  <a:pt x="0" y="2506462"/>
                </a:lnTo>
                <a:lnTo>
                  <a:pt x="0" y="0"/>
                </a:lnTo>
                <a:close/>
              </a:path>
            </a:pathLst>
          </a:custGeom>
          <a:blipFill>
            <a:blip r:embed="rId4"/>
            <a:stretch>
              <a:fillRect l="0" t="0" r="0" b="-100000"/>
            </a:stretch>
          </a:blipFill>
        </p:spPr>
      </p:sp>
      <p:sp>
        <p:nvSpPr>
          <p:cNvPr name="TextBox 11" id="11"/>
          <p:cNvSpPr txBox="true"/>
          <p:nvPr/>
        </p:nvSpPr>
        <p:spPr>
          <a:xfrm rot="0">
            <a:off x="9496084" y="5975752"/>
            <a:ext cx="5596397" cy="545199"/>
          </a:xfrm>
          <a:prstGeom prst="rect">
            <a:avLst/>
          </a:prstGeom>
        </p:spPr>
        <p:txBody>
          <a:bodyPr anchor="t" rtlCol="false" tIns="0" lIns="0" bIns="0" rIns="0">
            <a:spAutoFit/>
          </a:bodyPr>
          <a:lstStyle/>
          <a:p>
            <a:pPr algn="just" marL="0" indent="0" lvl="1">
              <a:lnSpc>
                <a:spcPts val="2179"/>
              </a:lnSpc>
            </a:pPr>
            <a:r>
              <a:rPr lang="en-US" sz="1757">
                <a:solidFill>
                  <a:srgbClr val="FFFFFF"/>
                </a:solidFill>
                <a:latin typeface="Red Hat Display"/>
                <a:ea typeface="Red Hat Display"/>
                <a:cs typeface="Red Hat Display"/>
                <a:sym typeface="Red Hat Display"/>
              </a:rPr>
              <a:t>Digunakan di output layer untuk menghasilkan probabilitas kelas.</a:t>
            </a:r>
          </a:p>
        </p:txBody>
      </p:sp>
      <p:sp>
        <p:nvSpPr>
          <p:cNvPr name="TextBox 12" id="12"/>
          <p:cNvSpPr txBox="true"/>
          <p:nvPr/>
        </p:nvSpPr>
        <p:spPr>
          <a:xfrm rot="0">
            <a:off x="10760981" y="4949976"/>
            <a:ext cx="3066605" cy="588616"/>
          </a:xfrm>
          <a:prstGeom prst="rect">
            <a:avLst/>
          </a:prstGeom>
        </p:spPr>
        <p:txBody>
          <a:bodyPr anchor="t" rtlCol="false" tIns="0" lIns="0" bIns="0" rIns="0">
            <a:spAutoFit/>
          </a:bodyPr>
          <a:lstStyle/>
          <a:p>
            <a:pPr algn="ctr" marL="0" indent="0" lvl="1">
              <a:lnSpc>
                <a:spcPts val="4851"/>
              </a:lnSpc>
              <a:spcBef>
                <a:spcPct val="0"/>
              </a:spcBef>
            </a:pPr>
            <a:r>
              <a:rPr lang="en-US" b="true" sz="3465">
                <a:solidFill>
                  <a:srgbClr val="FFFFFF"/>
                </a:solidFill>
                <a:latin typeface="Red Hat Display Bold"/>
                <a:ea typeface="Red Hat Display Bold"/>
                <a:cs typeface="Red Hat Display Bold"/>
                <a:sym typeface="Red Hat Display Bold"/>
              </a:rPr>
              <a:t>SOFTMAX</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2570928" y="4756993"/>
            <a:ext cx="11864018" cy="4731217"/>
          </a:xfrm>
          <a:custGeom>
            <a:avLst/>
            <a:gdLst/>
            <a:ahLst/>
            <a:cxnLst/>
            <a:rect r="r" b="b" t="t" l="l"/>
            <a:pathLst>
              <a:path h="4731217" w="11864018">
                <a:moveTo>
                  <a:pt x="0" y="0"/>
                </a:moveTo>
                <a:lnTo>
                  <a:pt x="11864018" y="0"/>
                </a:lnTo>
                <a:lnTo>
                  <a:pt x="11864018" y="4731217"/>
                </a:lnTo>
                <a:lnTo>
                  <a:pt x="0" y="4731217"/>
                </a:lnTo>
                <a:lnTo>
                  <a:pt x="0" y="0"/>
                </a:lnTo>
                <a:close/>
              </a:path>
            </a:pathLst>
          </a:custGeom>
          <a:blipFill>
            <a:blip r:embed="rId3"/>
            <a:stretch>
              <a:fillRect l="0" t="-55476" r="0" b="-55476"/>
            </a:stretch>
          </a:blipFill>
        </p:spPr>
      </p:sp>
      <p:sp>
        <p:nvSpPr>
          <p:cNvPr name="Freeform 4" id="4"/>
          <p:cNvSpPr/>
          <p:nvPr/>
        </p:nvSpPr>
        <p:spPr>
          <a:xfrm flipH="false" flipV="true" rot="0">
            <a:off x="0" y="-3202174"/>
            <a:ext cx="20067296" cy="4515142"/>
          </a:xfrm>
          <a:custGeom>
            <a:avLst/>
            <a:gdLst/>
            <a:ahLst/>
            <a:cxnLst/>
            <a:rect r="r" b="b" t="t" l="l"/>
            <a:pathLst>
              <a:path h="4515142" w="20067296">
                <a:moveTo>
                  <a:pt x="0" y="4515141"/>
                </a:moveTo>
                <a:lnTo>
                  <a:pt x="20067296" y="4515141"/>
                </a:lnTo>
                <a:lnTo>
                  <a:pt x="20067296" y="0"/>
                </a:lnTo>
                <a:lnTo>
                  <a:pt x="0" y="0"/>
                </a:lnTo>
                <a:lnTo>
                  <a:pt x="0" y="4515141"/>
                </a:lnTo>
                <a:close/>
              </a:path>
            </a:pathLst>
          </a:custGeom>
          <a:blipFill>
            <a:blip r:embed="rId4"/>
            <a:stretch>
              <a:fillRect l="0" t="0" r="0" b="0"/>
            </a:stretch>
          </a:blipFill>
        </p:spPr>
      </p:sp>
      <p:sp>
        <p:nvSpPr>
          <p:cNvPr name="Freeform 5" id="5"/>
          <p:cNvSpPr/>
          <p:nvPr/>
        </p:nvSpPr>
        <p:spPr>
          <a:xfrm flipH="false" flipV="false" rot="0">
            <a:off x="4248156" y="1028700"/>
            <a:ext cx="9791688" cy="1848181"/>
          </a:xfrm>
          <a:custGeom>
            <a:avLst/>
            <a:gdLst/>
            <a:ahLst/>
            <a:cxnLst/>
            <a:rect r="r" b="b" t="t" l="l"/>
            <a:pathLst>
              <a:path h="1848181" w="9791688">
                <a:moveTo>
                  <a:pt x="0" y="0"/>
                </a:moveTo>
                <a:lnTo>
                  <a:pt x="9791688" y="0"/>
                </a:lnTo>
                <a:lnTo>
                  <a:pt x="9791688" y="1848181"/>
                </a:lnTo>
                <a:lnTo>
                  <a:pt x="0" y="1848181"/>
                </a:lnTo>
                <a:lnTo>
                  <a:pt x="0" y="0"/>
                </a:lnTo>
                <a:close/>
              </a:path>
            </a:pathLst>
          </a:custGeom>
          <a:blipFill>
            <a:blip r:embed="rId5"/>
            <a:stretch>
              <a:fillRect l="0" t="0" r="0" b="0"/>
            </a:stretch>
          </a:blipFill>
        </p:spPr>
      </p:sp>
      <p:sp>
        <p:nvSpPr>
          <p:cNvPr name="TextBox 6" id="6"/>
          <p:cNvSpPr txBox="true"/>
          <p:nvPr/>
        </p:nvSpPr>
        <p:spPr>
          <a:xfrm rot="0">
            <a:off x="5273677" y="1411095"/>
            <a:ext cx="7740646" cy="1016716"/>
          </a:xfrm>
          <a:prstGeom prst="rect">
            <a:avLst/>
          </a:prstGeom>
        </p:spPr>
        <p:txBody>
          <a:bodyPr anchor="t" rtlCol="false" tIns="0" lIns="0" bIns="0" rIns="0">
            <a:spAutoFit/>
          </a:bodyPr>
          <a:lstStyle/>
          <a:p>
            <a:pPr algn="ctr" marL="0" indent="0" lvl="0">
              <a:lnSpc>
                <a:spcPts val="6870"/>
              </a:lnSpc>
              <a:spcBef>
                <a:spcPct val="0"/>
              </a:spcBef>
            </a:pPr>
            <a:r>
              <a:rPr lang="en-US" sz="6245">
                <a:solidFill>
                  <a:srgbClr val="FF66C4"/>
                </a:solidFill>
                <a:latin typeface="Cheddar"/>
                <a:ea typeface="Cheddar"/>
                <a:cs typeface="Cheddar"/>
                <a:sym typeface="Cheddar"/>
              </a:rPr>
              <a:t>JUMLAH HIDDEN LAYER</a:t>
            </a:r>
          </a:p>
        </p:txBody>
      </p:sp>
      <p:sp>
        <p:nvSpPr>
          <p:cNvPr name="TextBox 7" id="7"/>
          <p:cNvSpPr txBox="true"/>
          <p:nvPr/>
        </p:nvSpPr>
        <p:spPr>
          <a:xfrm rot="0">
            <a:off x="2931794" y="5859008"/>
            <a:ext cx="11140558" cy="1832209"/>
          </a:xfrm>
          <a:prstGeom prst="rect">
            <a:avLst/>
          </a:prstGeom>
        </p:spPr>
        <p:txBody>
          <a:bodyPr anchor="t" rtlCol="false" tIns="0" lIns="0" bIns="0" rIns="0">
            <a:spAutoFit/>
          </a:bodyPr>
          <a:lstStyle/>
          <a:p>
            <a:pPr algn="just">
              <a:lnSpc>
                <a:spcPts val="2457"/>
              </a:lnSpc>
            </a:pPr>
            <a:r>
              <a:rPr lang="en-US" sz="1981">
                <a:solidFill>
                  <a:srgbClr val="FFFFFF"/>
                </a:solidFill>
                <a:latin typeface="Red Hat Display"/>
                <a:ea typeface="Red Hat Display"/>
                <a:cs typeface="Red Hat Display"/>
                <a:sym typeface="Red Hat Display"/>
              </a:rPr>
              <a:t>Model ini memiliki 3 lapisan konvolusional yang digunakan untuk mengekstraksi fitur dari gambar:</a:t>
            </a:r>
          </a:p>
          <a:p>
            <a:pPr algn="just" marL="427872" indent="-213936" lvl="1">
              <a:lnSpc>
                <a:spcPts val="2457"/>
              </a:lnSpc>
              <a:buFont typeface="Arial"/>
              <a:buChar char="•"/>
            </a:pPr>
            <a:r>
              <a:rPr lang="en-US" sz="1981">
                <a:solidFill>
                  <a:srgbClr val="FFFFFF"/>
                </a:solidFill>
                <a:latin typeface="Red Hat Display"/>
                <a:ea typeface="Red Hat Display"/>
                <a:cs typeface="Red Hat Display"/>
                <a:sym typeface="Red Hat Display"/>
              </a:rPr>
              <a:t>Conv2D Layer 1: Menggunakan 32 filter.</a:t>
            </a:r>
          </a:p>
          <a:p>
            <a:pPr algn="just" marL="427872" indent="-213936" lvl="1">
              <a:lnSpc>
                <a:spcPts val="2457"/>
              </a:lnSpc>
              <a:buFont typeface="Arial"/>
              <a:buChar char="•"/>
            </a:pPr>
            <a:r>
              <a:rPr lang="en-US" sz="1981">
                <a:solidFill>
                  <a:srgbClr val="FFFFFF"/>
                </a:solidFill>
                <a:latin typeface="Red Hat Display"/>
                <a:ea typeface="Red Hat Display"/>
                <a:cs typeface="Red Hat Display"/>
                <a:sym typeface="Red Hat Display"/>
              </a:rPr>
              <a:t>Conv2D Layer 2: Menggunakan 64 filter.</a:t>
            </a:r>
          </a:p>
          <a:p>
            <a:pPr algn="just" marL="427872" indent="-213936" lvl="1">
              <a:lnSpc>
                <a:spcPts val="2457"/>
              </a:lnSpc>
              <a:buFont typeface="Arial"/>
              <a:buChar char="•"/>
            </a:pPr>
            <a:r>
              <a:rPr lang="en-US" sz="1981">
                <a:solidFill>
                  <a:srgbClr val="FFFFFF"/>
                </a:solidFill>
                <a:latin typeface="Red Hat Display"/>
                <a:ea typeface="Red Hat Display"/>
                <a:cs typeface="Red Hat Display"/>
                <a:sym typeface="Red Hat Display"/>
              </a:rPr>
              <a:t>Conv2D Layer 3: Menggunakan 128 filter. Setelah itu, gambar diratakan menggunakan lapisan Flatten, dan diproses oleh lapisan Dense dengan 128 node.</a:t>
            </a:r>
          </a:p>
          <a:p>
            <a:pPr algn="just">
              <a:lnSpc>
                <a:spcPts val="2457"/>
              </a:lnSpc>
            </a:pPr>
          </a:p>
        </p:txBody>
      </p:sp>
      <p:sp>
        <p:nvSpPr>
          <p:cNvPr name="Freeform 8" id="8"/>
          <p:cNvSpPr/>
          <p:nvPr/>
        </p:nvSpPr>
        <p:spPr>
          <a:xfrm flipH="false" flipV="false" rot="0">
            <a:off x="4233146" y="3026163"/>
            <a:ext cx="7496530" cy="1414970"/>
          </a:xfrm>
          <a:custGeom>
            <a:avLst/>
            <a:gdLst/>
            <a:ahLst/>
            <a:cxnLst/>
            <a:rect r="r" b="b" t="t" l="l"/>
            <a:pathLst>
              <a:path h="1414970" w="7496530">
                <a:moveTo>
                  <a:pt x="0" y="0"/>
                </a:moveTo>
                <a:lnTo>
                  <a:pt x="7496529" y="0"/>
                </a:lnTo>
                <a:lnTo>
                  <a:pt x="7496529" y="1414970"/>
                </a:lnTo>
                <a:lnTo>
                  <a:pt x="0" y="1414970"/>
                </a:lnTo>
                <a:lnTo>
                  <a:pt x="0" y="0"/>
                </a:lnTo>
                <a:close/>
              </a:path>
            </a:pathLst>
          </a:custGeom>
          <a:blipFill>
            <a:blip r:embed="rId5"/>
            <a:stretch>
              <a:fillRect l="0" t="0" r="0" b="0"/>
            </a:stretch>
          </a:blipFill>
        </p:spPr>
      </p:sp>
      <p:sp>
        <p:nvSpPr>
          <p:cNvPr name="TextBox 9" id="9"/>
          <p:cNvSpPr txBox="true"/>
          <p:nvPr/>
        </p:nvSpPr>
        <p:spPr>
          <a:xfrm rot="0">
            <a:off x="4638337" y="3487277"/>
            <a:ext cx="6686148" cy="445116"/>
          </a:xfrm>
          <a:prstGeom prst="rect">
            <a:avLst/>
          </a:prstGeom>
        </p:spPr>
        <p:txBody>
          <a:bodyPr anchor="t" rtlCol="false" tIns="0" lIns="0" bIns="0" rIns="0">
            <a:spAutoFit/>
          </a:bodyPr>
          <a:lstStyle/>
          <a:p>
            <a:pPr algn="ctr">
              <a:lnSpc>
                <a:spcPts val="3683"/>
              </a:lnSpc>
            </a:pPr>
            <a:r>
              <a:rPr lang="en-US" sz="2630">
                <a:solidFill>
                  <a:srgbClr val="FFFFFF"/>
                </a:solidFill>
                <a:latin typeface="Open Sans"/>
                <a:ea typeface="Open Sans"/>
                <a:cs typeface="Open Sans"/>
                <a:sym typeface="Open Sans"/>
              </a:rPr>
              <a:t>Model memiliki 3 hidden layers berupa: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DAGXfr2u6i8</dc:identifier>
  <dcterms:modified xsi:type="dcterms:W3CDTF">2011-08-01T06:04:30Z</dcterms:modified>
  <cp:revision>1</cp:revision>
  <dc:title>Tugas 2</dc:title>
</cp:coreProperties>
</file>

<file path=docProps/thumbnail.jpeg>
</file>